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7"/>
  </p:notesMasterIdLst>
  <p:sldIdLst>
    <p:sldId id="317" r:id="rId2"/>
    <p:sldId id="306" r:id="rId3"/>
    <p:sldId id="687" r:id="rId4"/>
    <p:sldId id="693" r:id="rId5"/>
    <p:sldId id="322" r:id="rId6"/>
    <p:sldId id="697" r:id="rId7"/>
    <p:sldId id="667" r:id="rId8"/>
    <p:sldId id="698" r:id="rId9"/>
    <p:sldId id="699" r:id="rId10"/>
    <p:sldId id="700" r:id="rId11"/>
    <p:sldId id="702" r:id="rId12"/>
    <p:sldId id="703" r:id="rId13"/>
    <p:sldId id="701" r:id="rId14"/>
    <p:sldId id="705" r:id="rId15"/>
    <p:sldId id="707" r:id="rId16"/>
    <p:sldId id="708" r:id="rId17"/>
    <p:sldId id="694" r:id="rId18"/>
    <p:sldId id="706" r:id="rId19"/>
    <p:sldId id="711" r:id="rId20"/>
    <p:sldId id="709" r:id="rId21"/>
    <p:sldId id="713" r:id="rId22"/>
    <p:sldId id="712" r:id="rId23"/>
    <p:sldId id="715" r:id="rId24"/>
    <p:sldId id="678"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2" userDrawn="1">
          <p15:clr>
            <a:srgbClr val="A4A3A4"/>
          </p15:clr>
        </p15:guide>
        <p15:guide id="3" pos="529" userDrawn="1">
          <p15:clr>
            <a:srgbClr val="A4A3A4"/>
          </p15:clr>
        </p15:guide>
        <p15:guide id="4" orient="horz" pos="436" userDrawn="1">
          <p15:clr>
            <a:srgbClr val="A4A3A4"/>
          </p15:clr>
        </p15:guide>
        <p15:guide id="5" orient="horz" pos="1162" userDrawn="1">
          <p15:clr>
            <a:srgbClr val="A4A3A4"/>
          </p15:clr>
        </p15:guide>
        <p15:guide id="6" pos="4044" userDrawn="1">
          <p15:clr>
            <a:srgbClr val="A4A3A4"/>
          </p15:clr>
        </p15:guide>
        <p15:guide id="7" pos="4747" userDrawn="1">
          <p15:clr>
            <a:srgbClr val="A4A3A4"/>
          </p15:clr>
        </p15:guide>
        <p15:guide id="8" orient="horz" pos="309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C6A341-9778-E6DA-DFDA-D7E83EAD0861}" name="Marcus Beddoe" initials="MB" userId="S::Marcus.Beddoe@ecotricity.co.uk::70606b04-7ed7-471f-b066-1299bdcd7621" providerId="AD"/>
  <p188:author id="{FB6B4980-142A-30D4-D04F-B2516F7529D3}" name="Matt Watts" initials="MW" userId="S::matt.watts@ecotricity.co.uk::0412682a-f38b-4831-a412-b57ba2436d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ryn Adams" initials="KA" lastIdx="6" clrIdx="0">
    <p:extLst>
      <p:ext uri="{19B8F6BF-5375-455C-9EA6-DF929625EA0E}">
        <p15:presenceInfo xmlns:p15="http://schemas.microsoft.com/office/powerpoint/2012/main" userId="S-1-5-21-4096386770-1083529325-985266542-283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6"/>
    <a:srgbClr val="99CC00"/>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2EC62E-E61B-477A-8903-65A1061A9215}" v="6" dt="2023-09-20T11:06:45.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5" autoAdjust="0"/>
    <p:restoredTop sz="72973" autoAdjust="0"/>
  </p:normalViewPr>
  <p:slideViewPr>
    <p:cSldViewPr snapToGrid="0">
      <p:cViewPr varScale="1">
        <p:scale>
          <a:sx n="114" d="100"/>
          <a:sy n="114" d="100"/>
        </p:scale>
        <p:origin x="474" y="102"/>
      </p:cViewPr>
      <p:guideLst>
        <p:guide orient="horz" pos="2160"/>
        <p:guide pos="3772"/>
        <p:guide pos="529"/>
        <p:guide orient="horz" pos="436"/>
        <p:guide orient="horz" pos="1162"/>
        <p:guide pos="4044"/>
        <p:guide pos="4747"/>
        <p:guide orient="horz" pos="3090"/>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3AB48-D9E3-42D5-A5DA-6CBF35404DDF}" type="datetimeFigureOut">
              <a:rPr lang="en-GB" smtClean="0"/>
              <a:t>21/09/2023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6870B-FE0B-4023-8677-F07D2995B32B}" type="slidenum">
              <a:rPr lang="en-GB" smtClean="0"/>
              <a:t>‹#›</a:t>
            </a:fld>
            <a:endParaRPr lang="en-GB" dirty="0"/>
          </a:p>
        </p:txBody>
      </p:sp>
    </p:spTree>
    <p:extLst>
      <p:ext uri="{BB962C8B-B14F-4D97-AF65-F5344CB8AC3E}">
        <p14:creationId xmlns:p14="http://schemas.microsoft.com/office/powerpoint/2010/main" val="162705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6870B-FE0B-4023-8677-F07D2995B32B}" type="slidenum">
              <a:rPr lang="en-GB" smtClean="0"/>
              <a:t>24</a:t>
            </a:fld>
            <a:endParaRPr lang="en-GB" dirty="0"/>
          </a:p>
        </p:txBody>
      </p:sp>
    </p:spTree>
    <p:extLst>
      <p:ext uri="{BB962C8B-B14F-4D97-AF65-F5344CB8AC3E}">
        <p14:creationId xmlns:p14="http://schemas.microsoft.com/office/powerpoint/2010/main" val="3214768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2459427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8682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82379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32258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209491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1754538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3669082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193296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410385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33547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CE29A8D-F6F7-438C-9CCF-FEF5F49F4851}" type="datetimeFigureOut">
              <a:rPr lang="en-GB" smtClean="0"/>
              <a:t>21/09/2023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EF0C69B-1B74-44B4-B943-8761DDDD59C9}" type="slidenum">
              <a:rPr lang="en-GB" smtClean="0"/>
              <a:t>‹#›</a:t>
            </a:fld>
            <a:endParaRPr lang="en-GB" dirty="0"/>
          </a:p>
        </p:txBody>
      </p:sp>
    </p:spTree>
    <p:extLst>
      <p:ext uri="{BB962C8B-B14F-4D97-AF65-F5344CB8AC3E}">
        <p14:creationId xmlns:p14="http://schemas.microsoft.com/office/powerpoint/2010/main" val="3258470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29A8D-F6F7-438C-9CCF-FEF5F49F4851}" type="datetimeFigureOut">
              <a:rPr lang="en-GB" smtClean="0"/>
              <a:t>21/09/2023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C69B-1B74-44B4-B943-8761DDDD59C9}" type="slidenum">
              <a:rPr lang="en-GB" smtClean="0"/>
              <a:t>‹#›</a:t>
            </a:fld>
            <a:endParaRPr lang="en-GB" dirty="0"/>
          </a:p>
        </p:txBody>
      </p:sp>
    </p:spTree>
    <p:extLst>
      <p:ext uri="{BB962C8B-B14F-4D97-AF65-F5344CB8AC3E}">
        <p14:creationId xmlns:p14="http://schemas.microsoft.com/office/powerpoint/2010/main" val="232309010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val="0"/>
              </a:ext>
            </a:extLst>
          </a:blip>
          <a:srcRect r="47256" b="4227"/>
          <a:stretch/>
        </p:blipFill>
        <p:spPr>
          <a:xfrm>
            <a:off x="0" y="0"/>
            <a:ext cx="6419850" cy="6568068"/>
          </a:xfrm>
          <a:prstGeom prst="rect">
            <a:avLst/>
          </a:prstGeom>
        </p:spPr>
      </p:pic>
      <p:sp>
        <p:nvSpPr>
          <p:cNvPr id="2" name="Rectangle 1"/>
          <p:cNvSpPr/>
          <p:nvPr/>
        </p:nvSpPr>
        <p:spPr>
          <a:xfrm>
            <a:off x="6419850" y="1589852"/>
            <a:ext cx="5604673" cy="2862322"/>
          </a:xfrm>
          <a:prstGeom prst="rect">
            <a:avLst/>
          </a:prstGeom>
        </p:spPr>
        <p:txBody>
          <a:bodyPr wrap="square">
            <a:spAutoFit/>
          </a:bodyPr>
          <a:lstStyle/>
          <a:p>
            <a:r>
              <a:rPr lang="en-GB" sz="6000" b="1" dirty="0">
                <a:latin typeface="LubalinGraphStd-Bold" panose="02000803030000020004" pitchFamily="50" charset="0"/>
              </a:rPr>
              <a:t>Heckington Fen Solar Park</a:t>
            </a:r>
            <a:endParaRPr lang="en-GB" sz="6000" dirty="0"/>
          </a:p>
        </p:txBody>
      </p:sp>
      <p:sp>
        <p:nvSpPr>
          <p:cNvPr id="5" name="TextBox 4">
            <a:extLst>
              <a:ext uri="{FF2B5EF4-FFF2-40B4-BE49-F238E27FC236}">
                <a16:creationId xmlns:a16="http://schemas.microsoft.com/office/drawing/2014/main" id="{6B322B84-DC2A-449D-906E-8828644F9D31}"/>
              </a:ext>
            </a:extLst>
          </p:cNvPr>
          <p:cNvSpPr txBox="1"/>
          <p:nvPr/>
        </p:nvSpPr>
        <p:spPr>
          <a:xfrm>
            <a:off x="6419850" y="4340792"/>
            <a:ext cx="3765010" cy="369332"/>
          </a:xfrm>
          <a:prstGeom prst="rect">
            <a:avLst/>
          </a:prstGeom>
          <a:noFill/>
        </p:spPr>
        <p:txBody>
          <a:bodyPr wrap="square">
            <a:spAutoFit/>
          </a:bodyPr>
          <a:lstStyle/>
          <a:p>
            <a:r>
              <a:rPr lang="en-GB" b="1" dirty="0">
                <a:latin typeface="LubalinGraphStd-Bold" panose="02000803030000020004" pitchFamily="50" charset="0"/>
              </a:rPr>
              <a:t>Summer 2023</a:t>
            </a:r>
            <a:endParaRPr lang="en-GB" dirty="0"/>
          </a:p>
        </p:txBody>
      </p:sp>
    </p:spTree>
    <p:extLst>
      <p:ext uri="{BB962C8B-B14F-4D97-AF65-F5344CB8AC3E}">
        <p14:creationId xmlns:p14="http://schemas.microsoft.com/office/powerpoint/2010/main" val="269396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field of grass and a blue sky&#10;&#10;Description automatically generated">
            <a:extLst>
              <a:ext uri="{FF2B5EF4-FFF2-40B4-BE49-F238E27FC236}">
                <a16:creationId xmlns:a16="http://schemas.microsoft.com/office/drawing/2014/main" id="{60440C5C-C40F-900C-0A3E-4E7FE3A32A08}"/>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26226" r="19489"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LubalinGraphStd-Bold" panose="02000803030000020004" pitchFamily="50" charset="0"/>
              </a:rPr>
              <a:t>What We’ve Found: Habitats</a:t>
            </a:r>
          </a:p>
        </p:txBody>
      </p:sp>
      <p:sp>
        <p:nvSpPr>
          <p:cNvPr id="2" name="TextBox 1">
            <a:extLst>
              <a:ext uri="{FF2B5EF4-FFF2-40B4-BE49-F238E27FC236}">
                <a16:creationId xmlns:a16="http://schemas.microsoft.com/office/drawing/2014/main" id="{B436676D-EEF9-6AAA-3741-84A61C06E532}"/>
              </a:ext>
            </a:extLst>
          </p:cNvPr>
          <p:cNvSpPr txBox="1"/>
          <p:nvPr/>
        </p:nvSpPr>
        <p:spPr>
          <a:xfrm>
            <a:off x="7531610" y="2434201"/>
            <a:ext cx="3822189" cy="3742762"/>
          </a:xfrm>
          <a:prstGeom prst="rect">
            <a:avLst/>
          </a:prstGeom>
        </p:spPr>
        <p:txBody>
          <a:bodyPr vert="horz" lIns="91440" tIns="45720" rIns="91440" bIns="45720" rtlCol="0">
            <a:normAutofit lnSpcReduction="10000"/>
          </a:bodyPr>
          <a:lstStyle/>
          <a:p>
            <a:pPr marL="228600" lvl="1">
              <a:lnSpc>
                <a:spcPct val="90000"/>
              </a:lnSpc>
              <a:spcAft>
                <a:spcPts val="600"/>
              </a:spcAft>
            </a:pPr>
            <a:r>
              <a:rPr lang="en-US" sz="3200" dirty="0">
                <a:latin typeface="LubalinGraphStd-Bold" panose="02000803030000020004" pitchFamily="50" charset="0"/>
              </a:rPr>
              <a:t>Flat, low-lying farmland in continuous intensive arable wheat-production largely for animal feedstock. </a:t>
            </a:r>
          </a:p>
        </p:txBody>
      </p:sp>
    </p:spTree>
    <p:extLst>
      <p:ext uri="{BB962C8B-B14F-4D97-AF65-F5344CB8AC3E}">
        <p14:creationId xmlns:p14="http://schemas.microsoft.com/office/powerpoint/2010/main" val="249406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water channel in a field&#10;&#10;Description automatically generated">
            <a:extLst>
              <a:ext uri="{FF2B5EF4-FFF2-40B4-BE49-F238E27FC236}">
                <a16:creationId xmlns:a16="http://schemas.microsoft.com/office/drawing/2014/main" id="{2310FB86-AC81-C25F-52C8-2C8C88895FD6}"/>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4990" r="15216" b="-1"/>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LubalinGraphStd-Bold" panose="02000803030000020004" pitchFamily="50" charset="0"/>
              </a:rPr>
              <a:t>What We’ve Found: Habitats</a:t>
            </a:r>
          </a:p>
        </p:txBody>
      </p:sp>
      <p:sp>
        <p:nvSpPr>
          <p:cNvPr id="2" name="TextBox 1">
            <a:extLst>
              <a:ext uri="{FF2B5EF4-FFF2-40B4-BE49-F238E27FC236}">
                <a16:creationId xmlns:a16="http://schemas.microsoft.com/office/drawing/2014/main" id="{B436676D-EEF9-6AAA-3741-84A61C06E532}"/>
              </a:ext>
            </a:extLst>
          </p:cNvPr>
          <p:cNvSpPr txBox="1"/>
          <p:nvPr/>
        </p:nvSpPr>
        <p:spPr>
          <a:xfrm>
            <a:off x="7531610" y="2048308"/>
            <a:ext cx="3822189" cy="3742762"/>
          </a:xfrm>
          <a:prstGeom prst="rect">
            <a:avLst/>
          </a:prstGeom>
        </p:spPr>
        <p:txBody>
          <a:bodyPr vert="horz" lIns="91440" tIns="45720" rIns="91440" bIns="45720" rtlCol="0">
            <a:noAutofit/>
          </a:bodyPr>
          <a:lstStyle/>
          <a:p>
            <a:pPr marL="0" lvl="1">
              <a:lnSpc>
                <a:spcPct val="90000"/>
              </a:lnSpc>
              <a:spcAft>
                <a:spcPts val="600"/>
              </a:spcAft>
            </a:pPr>
            <a:r>
              <a:rPr lang="en-US" sz="2800" dirty="0">
                <a:latin typeface="LubalinGraphStd-Bold" panose="02000803030000020004" pitchFamily="50" charset="0"/>
              </a:rPr>
              <a:t>Tracks, grass margins and drainage ditches. </a:t>
            </a:r>
          </a:p>
          <a:p>
            <a:pPr marL="0" lvl="1">
              <a:lnSpc>
                <a:spcPct val="90000"/>
              </a:lnSpc>
              <a:spcAft>
                <a:spcPts val="600"/>
              </a:spcAft>
            </a:pPr>
            <a:r>
              <a:rPr lang="en-US" sz="2800" dirty="0">
                <a:latin typeface="LubalinGraphStd-Bold" panose="02000803030000020004" pitchFamily="50" charset="0"/>
              </a:rPr>
              <a:t>The ditches having an engineered profile, some supporting occasional shrubs and trees, reeds and emergent aquatic vegetation</a:t>
            </a:r>
            <a:r>
              <a:rPr lang="en-US" sz="3200" dirty="0">
                <a:latin typeface="LubalinGraphStd-Bold" panose="02000803030000020004" pitchFamily="50" charset="0"/>
              </a:rPr>
              <a:t>. </a:t>
            </a:r>
          </a:p>
        </p:txBody>
      </p:sp>
    </p:spTree>
    <p:extLst>
      <p:ext uri="{BB962C8B-B14F-4D97-AF65-F5344CB8AC3E}">
        <p14:creationId xmlns:p14="http://schemas.microsoft.com/office/powerpoint/2010/main" val="30159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field with trees and grass&#10;&#10;Description automatically generated">
            <a:extLst>
              <a:ext uri="{FF2B5EF4-FFF2-40B4-BE49-F238E27FC236}">
                <a16:creationId xmlns:a16="http://schemas.microsoft.com/office/drawing/2014/main" id="{711F21BA-CE48-D357-B351-5CAC40EB2E7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5436"/>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7531610" y="36512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LubalinGraphStd-Bold" panose="02000803030000020004" pitchFamily="50" charset="0"/>
              </a:rPr>
              <a:t>What We’ve Found: Habitats</a:t>
            </a:r>
          </a:p>
        </p:txBody>
      </p:sp>
      <p:sp>
        <p:nvSpPr>
          <p:cNvPr id="2" name="TextBox 1">
            <a:extLst>
              <a:ext uri="{FF2B5EF4-FFF2-40B4-BE49-F238E27FC236}">
                <a16:creationId xmlns:a16="http://schemas.microsoft.com/office/drawing/2014/main" id="{B436676D-EEF9-6AAA-3741-84A61C06E532}"/>
              </a:ext>
            </a:extLst>
          </p:cNvPr>
          <p:cNvSpPr txBox="1"/>
          <p:nvPr/>
        </p:nvSpPr>
        <p:spPr>
          <a:xfrm>
            <a:off x="7531610" y="2434201"/>
            <a:ext cx="3822189" cy="3742762"/>
          </a:xfrm>
          <a:prstGeom prst="rect">
            <a:avLst/>
          </a:prstGeom>
        </p:spPr>
        <p:txBody>
          <a:bodyPr vert="horz" lIns="91440" tIns="45720" rIns="91440" bIns="45720" rtlCol="0">
            <a:normAutofit fontScale="92500" lnSpcReduction="10000"/>
          </a:bodyPr>
          <a:lstStyle/>
          <a:p>
            <a:pPr lvl="1" indent="-228600">
              <a:lnSpc>
                <a:spcPct val="90000"/>
              </a:lnSpc>
              <a:spcAft>
                <a:spcPts val="600"/>
              </a:spcAft>
              <a:buFont typeface="Arial" panose="020B0604020202020204" pitchFamily="34" charset="0"/>
              <a:buChar char="•"/>
            </a:pPr>
            <a:endParaRPr lang="en-US" sz="2000" dirty="0"/>
          </a:p>
          <a:p>
            <a:pPr marL="0" lvl="1">
              <a:lnSpc>
                <a:spcPct val="90000"/>
              </a:lnSpc>
              <a:spcAft>
                <a:spcPts val="600"/>
              </a:spcAft>
            </a:pPr>
            <a:r>
              <a:rPr lang="en-US" sz="2800" dirty="0">
                <a:latin typeface="LubalinGraphStd-Bold" panose="02000803030000020004" pitchFamily="50" charset="0"/>
              </a:rPr>
              <a:t>Intermittent hedgerows forming boundary features.</a:t>
            </a:r>
          </a:p>
          <a:p>
            <a:pPr marL="0" lvl="1">
              <a:lnSpc>
                <a:spcPct val="90000"/>
              </a:lnSpc>
              <a:spcAft>
                <a:spcPts val="600"/>
              </a:spcAft>
            </a:pPr>
            <a:r>
              <a:rPr lang="en-US" sz="2800" dirty="0">
                <a:latin typeface="LubalinGraphStd-Bold" panose="02000803030000020004" pitchFamily="50" charset="0"/>
              </a:rPr>
              <a:t>Tree cover is limited to four small plantation woodland blocks and one line of trees within the centre of the Energy Park</a:t>
            </a:r>
          </a:p>
        </p:txBody>
      </p:sp>
    </p:spTree>
    <p:extLst>
      <p:ext uri="{BB962C8B-B14F-4D97-AF65-F5344CB8AC3E}">
        <p14:creationId xmlns:p14="http://schemas.microsoft.com/office/powerpoint/2010/main" val="1941132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What We’ve Found: Phase 1 Habitat Map</a:t>
            </a:r>
            <a:endParaRPr lang="en-GB" sz="1100" dirty="0"/>
          </a:p>
        </p:txBody>
      </p:sp>
      <p:pic>
        <p:nvPicPr>
          <p:cNvPr id="4" name="Picture 3">
            <a:extLst>
              <a:ext uri="{FF2B5EF4-FFF2-40B4-BE49-F238E27FC236}">
                <a16:creationId xmlns:a16="http://schemas.microsoft.com/office/drawing/2014/main" id="{309B92A4-12A9-10D4-3143-A52E13C6BD25}"/>
              </a:ext>
            </a:extLst>
          </p:cNvPr>
          <p:cNvPicPr>
            <a:picLocks noChangeAspect="1"/>
          </p:cNvPicPr>
          <p:nvPr/>
        </p:nvPicPr>
        <p:blipFill>
          <a:blip r:embed="rId2"/>
          <a:stretch>
            <a:fillRect/>
          </a:stretch>
        </p:blipFill>
        <p:spPr>
          <a:xfrm>
            <a:off x="2625457" y="978612"/>
            <a:ext cx="6941086" cy="4716536"/>
          </a:xfrm>
          <a:prstGeom prst="rect">
            <a:avLst/>
          </a:prstGeom>
          <a:ln>
            <a:solidFill>
              <a:schemeClr val="tx1"/>
            </a:solidFill>
          </a:ln>
        </p:spPr>
      </p:pic>
    </p:spTree>
    <p:extLst>
      <p:ext uri="{BB962C8B-B14F-4D97-AF65-F5344CB8AC3E}">
        <p14:creationId xmlns:p14="http://schemas.microsoft.com/office/powerpoint/2010/main" val="83655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What We’ve Found: Species</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8486" y="1098265"/>
            <a:ext cx="10755027" cy="4661469"/>
          </a:xfrm>
          <a:prstGeom prst="rect">
            <a:avLst/>
          </a:prstGeom>
          <a:noFill/>
        </p:spPr>
        <p:txBody>
          <a:bodyPr wrap="square" lIns="91440" tIns="45720" rIns="91440" bIns="45720" anchor="t">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Amphibians and Mammals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Species surveys within the Energy Park site found no evidence of:</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G</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reat crested newt</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W</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ater vole, or</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O</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tter</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American mink, a major predator of water vole, was recorded as being present.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was a low level of bat activity across the site focusing upon wet ditches and IDB managed drains.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Bats are known to be roosting i</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n the centre of the Energy Park.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Badgers have recently colonised the area and two main setts are present on the Energy </a:t>
            </a:r>
            <a:r>
              <a:rPr lang="en-GB" kern="100" dirty="0">
                <a:latin typeface="Calibri" panose="020F0502020204030204" pitchFamily="34" charset="0"/>
                <a:ea typeface="Calibri" panose="020F0502020204030204" pitchFamily="34" charset="0"/>
                <a:cs typeface="Times New Roman" panose="02020603050405020304" pitchFamily="18" charset="0"/>
              </a:rPr>
              <a:t>Park.</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are proposing to retain bat roosts and badger setts within the scheme.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was no evidence of water vole or badger within the Grid Corridor Route. Otter was recorded on the South Forty Foot Drain.</a:t>
            </a:r>
          </a:p>
        </p:txBody>
      </p:sp>
    </p:spTree>
    <p:extLst>
      <p:ext uri="{BB962C8B-B14F-4D97-AF65-F5344CB8AC3E}">
        <p14:creationId xmlns:p14="http://schemas.microsoft.com/office/powerpoint/2010/main" val="24312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What We’ve Found: Species</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374991"/>
            <a:ext cx="10755027" cy="3464603"/>
          </a:xfrm>
          <a:prstGeom prst="rect">
            <a:avLst/>
          </a:prstGeom>
          <a:noFill/>
        </p:spPr>
        <p:txBody>
          <a:bodyPr wrap="square" lIns="91440" tIns="45720" rIns="91440" bIns="45720" anchor="t">
            <a:spAutoFit/>
          </a:bodyPr>
          <a:lstStyle/>
          <a:p>
            <a:pPr>
              <a:lnSpc>
                <a:spcPct val="107000"/>
              </a:lnSpc>
              <a:spcAft>
                <a:spcPts val="800"/>
              </a:spcAft>
            </a:pPr>
            <a:r>
              <a:rPr lang="en-GB" b="1" kern="100" dirty="0">
                <a:latin typeface="Calibri" panose="020F0502020204030204" pitchFamily="34" charset="0"/>
                <a:ea typeface="Calibri" panose="020F0502020204030204" pitchFamily="34" charset="0"/>
                <a:cs typeface="Times New Roman" panose="02020603050405020304" pitchFamily="18" charset="0"/>
              </a:rPr>
              <a:t>Breeding Birds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total of 68 species were recorded during our breeding bird surveys.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documented evidence of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56 species breeding. These included three Schedule 1 / Annex I species </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arsh harrier, </a:t>
            </a:r>
          </a:p>
          <a:p>
            <a:pPr marL="285750" indent="-285750">
              <a:lnSpc>
                <a:spcPct val="107000"/>
              </a:lnSpc>
              <a:spcAft>
                <a:spcPts val="800"/>
              </a:spcAft>
              <a:buFont typeface="Arial" panose="020B0604020202020204" pitchFamily="34" charset="0"/>
              <a:buChar char="•"/>
            </a:pPr>
            <a:r>
              <a:rPr lang="en-GB" kern="100" dirty="0">
                <a:latin typeface="Calibri" panose="020F0502020204030204" pitchFamily="34" charset="0"/>
                <a:ea typeface="Calibri" panose="020F0502020204030204" pitchFamily="34" charset="0"/>
                <a:cs typeface="Times New Roman" panose="02020603050405020304" pitchFamily="18" charset="0"/>
              </a:rPr>
              <a:t>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arn owl, and </a:t>
            </a:r>
          </a:p>
          <a:p>
            <a:pPr marL="285750" indent="-285750">
              <a:lnSpc>
                <a:spcPct val="107000"/>
              </a:lnSpc>
              <a:spcAft>
                <a:spcPts val="800"/>
              </a:spcAft>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Kingfisher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overall breeding bird community was typical of the wider Lincolnshire agricultural landscape, such that no species were found to be breeding in significant numbers.</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066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What We’ve Found: Species</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374991"/>
            <a:ext cx="10755027" cy="2165145"/>
          </a:xfrm>
          <a:prstGeom prst="rect">
            <a:avLst/>
          </a:prstGeom>
          <a:noFill/>
        </p:spPr>
        <p:txBody>
          <a:bodyPr wrap="square" lIns="91440" tIns="45720" rIns="91440" bIns="45720" anchor="t">
            <a:spAutoFit/>
          </a:bodyPr>
          <a:lstStyle/>
          <a:p>
            <a:pPr>
              <a:lnSpc>
                <a:spcPct val="107000"/>
              </a:lnSpc>
              <a:spcAft>
                <a:spcPts val="800"/>
              </a:spcAft>
            </a:pPr>
            <a:r>
              <a:rPr lang="en-GB" b="1" kern="100" dirty="0">
                <a:latin typeface="Calibri" panose="020F0502020204030204" pitchFamily="34" charset="0"/>
                <a:ea typeface="Calibri" panose="020F0502020204030204" pitchFamily="34" charset="0"/>
                <a:cs typeface="Times New Roman" panose="02020603050405020304" pitchFamily="18" charset="0"/>
              </a:rPr>
              <a:t>Wintering Birds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total of 71 bird species were recorded on/around the Energy Park and </a:t>
            </a:r>
            <a:r>
              <a:rPr lang="en-GB" kern="100" dirty="0">
                <a:latin typeface="Calibri" panose="020F0502020204030204" pitchFamily="34" charset="0"/>
                <a:ea typeface="Calibri" panose="020F0502020204030204" pitchFamily="34" charset="0"/>
                <a:cs typeface="Times New Roman" panose="02020603050405020304" pitchFamily="18" charset="0"/>
              </a:rPr>
              <a:t>grid connection route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numbers of birds involved were small and generally representative of insignificant proportions of highly mobile, much larger wintering populations present in the wider countryside. </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range and number of bird species found wintering on the Energy Park site are typical of the arable landscape within Lincolnshire and are assessed as being of local importance.</a:t>
            </a:r>
          </a:p>
        </p:txBody>
      </p:sp>
    </p:spTree>
    <p:extLst>
      <p:ext uri="{BB962C8B-B14F-4D97-AF65-F5344CB8AC3E}">
        <p14:creationId xmlns:p14="http://schemas.microsoft.com/office/powerpoint/2010/main" val="588515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Proposed Site Layout</a:t>
            </a:r>
            <a:endParaRPr lang="en-GB" sz="1100" dirty="0"/>
          </a:p>
        </p:txBody>
      </p:sp>
      <p:pic>
        <p:nvPicPr>
          <p:cNvPr id="10" name="Picture 9">
            <a:extLst>
              <a:ext uri="{FF2B5EF4-FFF2-40B4-BE49-F238E27FC236}">
                <a16:creationId xmlns:a16="http://schemas.microsoft.com/office/drawing/2014/main" id="{C808D358-BD83-1631-D2B7-4F01C3B8BB06}"/>
              </a:ext>
            </a:extLst>
          </p:cNvPr>
          <p:cNvPicPr>
            <a:picLocks noChangeAspect="1"/>
          </p:cNvPicPr>
          <p:nvPr/>
        </p:nvPicPr>
        <p:blipFill>
          <a:blip r:embed="rId2"/>
          <a:stretch>
            <a:fillRect/>
          </a:stretch>
        </p:blipFill>
        <p:spPr>
          <a:xfrm>
            <a:off x="3847276" y="1036320"/>
            <a:ext cx="4334491" cy="4785360"/>
          </a:xfrm>
          <a:prstGeom prst="rect">
            <a:avLst/>
          </a:prstGeom>
          <a:solidFill>
            <a:schemeClr val="tx1"/>
          </a:solidFill>
          <a:ln>
            <a:solidFill>
              <a:schemeClr val="tx1"/>
            </a:solidFill>
          </a:ln>
        </p:spPr>
      </p:pic>
    </p:spTree>
    <p:extLst>
      <p:ext uri="{BB962C8B-B14F-4D97-AF65-F5344CB8AC3E}">
        <p14:creationId xmlns:p14="http://schemas.microsoft.com/office/powerpoint/2010/main" val="1904051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What the site might look like</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374991"/>
            <a:ext cx="10755027" cy="2963055"/>
          </a:xfrm>
          <a:prstGeom prst="rect">
            <a:avLst/>
          </a:prstGeom>
          <a:noFill/>
        </p:spPr>
        <p:txBody>
          <a:bodyPr wrap="square" lIns="91440" tIns="45720" rIns="91440" bIns="45720" anchor="t">
            <a:spAutoFit/>
          </a:bodyPr>
          <a:lstStyle/>
          <a:p>
            <a:pPr>
              <a:lnSpc>
                <a:spcPct val="107000"/>
              </a:lnSpc>
              <a:spcAft>
                <a:spcPts val="800"/>
              </a:spcAft>
            </a:pPr>
            <a:r>
              <a:rPr lang="en-GB" b="1" kern="100" dirty="0">
                <a:latin typeface="Calibri" panose="020F0502020204030204" pitchFamily="34" charset="0"/>
                <a:ea typeface="Calibri" panose="020F0502020204030204" pitchFamily="34" charset="0"/>
                <a:cs typeface="Times New Roman" panose="02020603050405020304" pitchFamily="18" charset="0"/>
              </a:rPr>
              <a:t>Habitat Retention and Enhancement</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are proposing to retain all boundary habitats, woodland, ponds and wet ditches outside the area where the solar array, substations and energy storage facilities will be constructed.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Where we can we will look to enhance the retained habitats as much as possible.</a:t>
            </a:r>
          </a:p>
          <a:p>
            <a:pPr>
              <a:lnSpc>
                <a:spcPct val="107000"/>
              </a:lnSpc>
              <a:spcAft>
                <a:spcPts val="800"/>
              </a:spcAft>
            </a:pPr>
            <a:r>
              <a:rPr lang="en-GB" b="1" kern="100" dirty="0">
                <a:latin typeface="Calibri" panose="020F0502020204030204" pitchFamily="34" charset="0"/>
                <a:ea typeface="Calibri" panose="020F0502020204030204" pitchFamily="34" charset="0"/>
                <a:cs typeface="Times New Roman" panose="02020603050405020304" pitchFamily="18" charset="0"/>
              </a:rPr>
              <a:t>Compensating habitat loss</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The development will result in the loss of a small area of young plantation screening plantation at Bicker Fen Substation. </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will compensate for this loss by planting an area of woodland plantation in the North of the Energy Park </a:t>
            </a:r>
          </a:p>
        </p:txBody>
      </p:sp>
    </p:spTree>
    <p:extLst>
      <p:ext uri="{BB962C8B-B14F-4D97-AF65-F5344CB8AC3E}">
        <p14:creationId xmlns:p14="http://schemas.microsoft.com/office/powerpoint/2010/main" val="3046251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What the site might look like</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374991"/>
            <a:ext cx="10755027" cy="3555782"/>
          </a:xfrm>
          <a:prstGeom prst="rect">
            <a:avLst/>
          </a:prstGeom>
          <a:noFill/>
        </p:spPr>
        <p:txBody>
          <a:bodyPr wrap="square" lIns="91440" tIns="45720" rIns="91440" bIns="45720" anchor="t">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Arable reversion</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development will result in the conversion of approximately 440ha of intensive arable land to semi-improved grassland.</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addition, approximately 66ha of species rich grassland will be created in areas between our proposed security fencing and the drains &amp; ditch network that we will be retaining. </a:t>
            </a:r>
          </a:p>
          <a:p>
            <a:pPr>
              <a:lnSpc>
                <a:spcPct val="107000"/>
              </a:lnSpc>
              <a:spcAft>
                <a:spcPts val="800"/>
              </a:spcAft>
            </a:pPr>
            <a:endParaRPr lang="en-GB"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kern="100" dirty="0">
                <a:latin typeface="Calibri" panose="020F0502020204030204" pitchFamily="34" charset="0"/>
                <a:ea typeface="Calibri" panose="020F0502020204030204" pitchFamily="34" charset="0"/>
                <a:cs typeface="Times New Roman" panose="02020603050405020304" pitchFamily="18" charset="0"/>
              </a:rPr>
              <a:t>Land-use under panels</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are intending to seasonally graze sheep between and within the solar panels. Stocking levels will reflect the wildlife conservation management objectives that will be set out in our management plan for the lifetime of the park.</a:t>
            </a:r>
          </a:p>
        </p:txBody>
      </p:sp>
    </p:spTree>
    <p:extLst>
      <p:ext uri="{BB962C8B-B14F-4D97-AF65-F5344CB8AC3E}">
        <p14:creationId xmlns:p14="http://schemas.microsoft.com/office/powerpoint/2010/main" val="29177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9788" y="692150"/>
            <a:ext cx="5293383" cy="5262979"/>
          </a:xfrm>
          <a:prstGeom prst="rect">
            <a:avLst/>
          </a:prstGeom>
        </p:spPr>
        <p:txBody>
          <a:bodyPr wrap="square" lIns="91440" tIns="45720" rIns="91440" bIns="45720" anchor="t">
            <a:spAutoFit/>
          </a:bodyPr>
          <a:lstStyle/>
          <a:p>
            <a:r>
              <a:rPr lang="en-GB" sz="3200" b="1" i="0" u="none" strike="noStrike" baseline="0" dirty="0">
                <a:latin typeface="LubalinGraphStd-Bold" panose="02000803030000020004" pitchFamily="50" charset="0"/>
              </a:rPr>
              <a:t>We’re Ecotricity,</a:t>
            </a:r>
          </a:p>
          <a:p>
            <a:r>
              <a:rPr lang="en-GB" sz="3200" b="1" i="0" u="none" strike="noStrike" baseline="0" dirty="0">
                <a:latin typeface="LubalinGraphStd-Bold" panose="02000803030000020004" pitchFamily="50" charset="0"/>
              </a:rPr>
              <a:t>Britain’s greenest</a:t>
            </a:r>
          </a:p>
          <a:p>
            <a:r>
              <a:rPr lang="en-GB" sz="3200" b="1" i="0" u="none" strike="noStrike" baseline="0" dirty="0">
                <a:latin typeface="LubalinGraphStd-Bold" panose="02000803030000020004" pitchFamily="50" charset="0"/>
              </a:rPr>
              <a:t>energy company</a:t>
            </a:r>
          </a:p>
          <a:p>
            <a:endParaRPr lang="en-GB" sz="1600" b="1" i="0" u="none" strike="noStrike" baseline="0" dirty="0">
              <a:latin typeface="LubalinGraphStd-Bold" panose="02000803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Ecotricity have been building new sources of green energy and supplying it to homes and business, across Britain - for over 25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pioneered the concept of green electricity and of decentralised supply.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We supply nearly 200,000 businesses and homes around Britain with 100% green electricity made from the wind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the sun, and carbon neutralised gas.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a:defRPr/>
            </a:pPr>
            <a:r>
              <a:rPr kumimoji="0" lang="en-GB" sz="1400" b="0" i="0" u="none" strike="noStrike" kern="1200" cap="none" spc="0" normalizeH="0" baseline="0" noProof="0" dirty="0">
                <a:ln>
                  <a:noFill/>
                </a:ln>
                <a:effectLst/>
                <a:uLnTx/>
                <a:uFillTx/>
                <a:latin typeface="Open Sans"/>
                <a:ea typeface="Open Sans"/>
                <a:cs typeface="Open Sans"/>
              </a:rPr>
              <a:t>We own and operate wind </a:t>
            </a:r>
            <a:r>
              <a:rPr lang="en-GB" sz="1400" dirty="0">
                <a:latin typeface="Open Sans"/>
                <a:ea typeface="Open Sans"/>
                <a:cs typeface="Open Sans"/>
              </a:rPr>
              <a:t>and solar parks across</a:t>
            </a:r>
            <a:r>
              <a:rPr kumimoji="0" lang="en-GB" sz="1400" b="0" i="0" u="none" strike="noStrike" kern="1200" cap="none" spc="0" normalizeH="0" baseline="0" noProof="0" dirty="0">
                <a:ln>
                  <a:noFill/>
                </a:ln>
                <a:effectLst/>
                <a:uLnTx/>
                <a:uFillTx/>
                <a:latin typeface="Open Sans"/>
                <a:ea typeface="Open Sans"/>
                <a:cs typeface="Open Sans"/>
              </a:rPr>
              <a:t> the </a:t>
            </a:r>
            <a:r>
              <a:rPr lang="en-GB" sz="1400" dirty="0">
                <a:latin typeface="Open Sans"/>
                <a:ea typeface="Open Sans"/>
                <a:cs typeface="Open Sans"/>
              </a:rPr>
              <a:t>UK.</a:t>
            </a:r>
          </a:p>
          <a:p>
            <a:pPr>
              <a:defRPr/>
            </a:pPr>
            <a:endParaRPr lang="en-GB" sz="1400" dirty="0">
              <a:latin typeface="Open Sans"/>
              <a:ea typeface="Open Sans"/>
              <a:cs typeface="Open Sans"/>
            </a:endParaRPr>
          </a:p>
          <a:p>
            <a:pPr>
              <a:defRPr/>
            </a:pPr>
            <a:r>
              <a:rPr lang="en-GB" sz="1400" dirty="0">
                <a:latin typeface="Open Sans"/>
                <a:ea typeface="Open Sans"/>
                <a:cs typeface="Open Sans"/>
              </a:rPr>
              <a:t>Our Operations and Maintenance Team are based in Louth, Lincolnshire </a:t>
            </a:r>
            <a:endParaRPr lang="en-GB" dirty="0"/>
          </a:p>
          <a:p>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01F16D31-5BB7-F547-B855-91F2745C8AB5}"/>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9129"/>
          <a:stretch/>
        </p:blipFill>
        <p:spPr>
          <a:xfrm>
            <a:off x="6705565" y="692150"/>
            <a:ext cx="4557131" cy="4226312"/>
          </a:xfrm>
          <a:prstGeom prst="rect">
            <a:avLst/>
          </a:prstGeom>
        </p:spPr>
      </p:pic>
    </p:spTree>
    <p:extLst>
      <p:ext uri="{BB962C8B-B14F-4D97-AF65-F5344CB8AC3E}">
        <p14:creationId xmlns:p14="http://schemas.microsoft.com/office/powerpoint/2010/main" val="2951565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What the site might look like</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8486" y="1347316"/>
            <a:ext cx="10755027" cy="4353692"/>
          </a:xfrm>
          <a:prstGeom prst="rect">
            <a:avLst/>
          </a:prstGeom>
          <a:noFill/>
        </p:spPr>
        <p:txBody>
          <a:bodyPr wrap="square" lIns="91440" tIns="45720" rIns="91440" bIns="45720" anchor="t">
            <a:spAutoFit/>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Hedgerows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are proposing to retain and enhance existing hedgerows and plant and additional 8.5km of new hedgerow around the Energy Park Site.</a:t>
            </a: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Community Orchard</a:t>
            </a:r>
          </a:p>
          <a:p>
            <a:pPr>
              <a:lnSpc>
                <a:spcPct val="107000"/>
              </a:lnSpc>
              <a:spcAft>
                <a:spcPts val="800"/>
              </a:spcAft>
            </a:pPr>
            <a:r>
              <a:rPr lang="en-GB" kern="100" dirty="0">
                <a:latin typeface="Calibri" panose="020F0502020204030204" pitchFamily="34" charset="0"/>
                <a:ea typeface="Calibri" panose="020F0502020204030204" pitchFamily="34" charset="0"/>
                <a:cs typeface="Times New Roman" panose="02020603050405020304" pitchFamily="18" charset="0"/>
              </a:rPr>
              <a:t>We are proposing to create a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2.15ha community orchard. The orchards grassland will be maintained as a wildflower meadow.</a:t>
            </a:r>
          </a:p>
          <a:p>
            <a:pPr>
              <a:lnSpc>
                <a:spcPct val="107000"/>
              </a:lnSpc>
              <a:spcAft>
                <a:spcPts val="800"/>
              </a:spcAft>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Other Enhancements</a:t>
            </a: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t>
            </a:r>
            <a:r>
              <a:rPr lang="en-GB" kern="100" dirty="0">
                <a:latin typeface="Calibri" panose="020F0502020204030204" pitchFamily="34" charset="0"/>
                <a:ea typeface="Calibri" panose="020F0502020204030204" pitchFamily="34" charset="0"/>
                <a:cs typeface="Times New Roman" panose="02020603050405020304" pitchFamily="18" charset="0"/>
              </a:rPr>
              <a:t>are proposing the installation of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 variety of bird and bat boxes including a number of kestrel and barn owl boxes. These will be installed onto mature trees within the four woodland blocks and upon retained structures across the site.</a:t>
            </a:r>
          </a:p>
        </p:txBody>
      </p:sp>
    </p:spTree>
    <p:extLst>
      <p:ext uri="{BB962C8B-B14F-4D97-AF65-F5344CB8AC3E}">
        <p14:creationId xmlns:p14="http://schemas.microsoft.com/office/powerpoint/2010/main" val="3483671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Proposed permissive pathway</a:t>
            </a:r>
            <a:endParaRPr lang="en-GB" sz="1100" dirty="0"/>
          </a:p>
        </p:txBody>
      </p:sp>
      <p:pic>
        <p:nvPicPr>
          <p:cNvPr id="4" name="Picture 3">
            <a:extLst>
              <a:ext uri="{FF2B5EF4-FFF2-40B4-BE49-F238E27FC236}">
                <a16:creationId xmlns:a16="http://schemas.microsoft.com/office/drawing/2014/main" id="{2A72D93D-4B13-A424-FC9C-9D9A82DF1C9A}"/>
              </a:ext>
            </a:extLst>
          </p:cNvPr>
          <p:cNvPicPr>
            <a:picLocks noChangeAspect="1"/>
          </p:cNvPicPr>
          <p:nvPr/>
        </p:nvPicPr>
        <p:blipFill>
          <a:blip r:embed="rId2"/>
          <a:stretch>
            <a:fillRect/>
          </a:stretch>
        </p:blipFill>
        <p:spPr>
          <a:xfrm>
            <a:off x="2653751" y="1032051"/>
            <a:ext cx="6721541" cy="4550057"/>
          </a:xfrm>
          <a:prstGeom prst="rect">
            <a:avLst/>
          </a:prstGeom>
          <a:ln>
            <a:solidFill>
              <a:schemeClr val="tx1"/>
            </a:solidFill>
          </a:ln>
        </p:spPr>
      </p:pic>
    </p:spTree>
    <p:extLst>
      <p:ext uri="{BB962C8B-B14F-4D97-AF65-F5344CB8AC3E}">
        <p14:creationId xmlns:p14="http://schemas.microsoft.com/office/powerpoint/2010/main" val="712234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Links to the wider landscape</a:t>
            </a:r>
            <a:endParaRPr lang="en-GB" sz="1100" dirty="0"/>
          </a:p>
        </p:txBody>
      </p:sp>
      <p:pic>
        <p:nvPicPr>
          <p:cNvPr id="3" name="Picture 2" descr="A map of a city&#10;&#10;Description automatically generated">
            <a:extLst>
              <a:ext uri="{FF2B5EF4-FFF2-40B4-BE49-F238E27FC236}">
                <a16:creationId xmlns:a16="http://schemas.microsoft.com/office/drawing/2014/main" id="{D79F6CF4-DEA6-B51B-FA0A-5947989CECAE}"/>
              </a:ext>
            </a:extLst>
          </p:cNvPr>
          <p:cNvPicPr>
            <a:picLocks noChangeAspect="1"/>
          </p:cNvPicPr>
          <p:nvPr/>
        </p:nvPicPr>
        <p:blipFill rotWithShape="1">
          <a:blip r:embed="rId2"/>
          <a:srcRect t="1" r="25817" b="780"/>
          <a:stretch/>
        </p:blipFill>
        <p:spPr>
          <a:xfrm>
            <a:off x="619125" y="998932"/>
            <a:ext cx="5751195" cy="4670348"/>
          </a:xfrm>
          <a:prstGeom prst="rect">
            <a:avLst/>
          </a:prstGeom>
          <a:ln>
            <a:solidFill>
              <a:schemeClr val="tx1"/>
            </a:solidFill>
          </a:ln>
        </p:spPr>
      </p:pic>
      <p:sp>
        <p:nvSpPr>
          <p:cNvPr id="2" name="Oval 1">
            <a:extLst>
              <a:ext uri="{FF2B5EF4-FFF2-40B4-BE49-F238E27FC236}">
                <a16:creationId xmlns:a16="http://schemas.microsoft.com/office/drawing/2014/main" id="{2E372290-9985-852E-552A-A3DE4C33A981}"/>
              </a:ext>
            </a:extLst>
          </p:cNvPr>
          <p:cNvSpPr/>
          <p:nvPr/>
        </p:nvSpPr>
        <p:spPr>
          <a:xfrm>
            <a:off x="4107180" y="2474594"/>
            <a:ext cx="1666875" cy="1571625"/>
          </a:xfrm>
          <a:prstGeom prst="ellipse">
            <a:avLst/>
          </a:prstGeom>
          <a:noFill/>
          <a:ln w="1047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99C35D4B-0318-425E-EA80-1136EADD5EB2}"/>
              </a:ext>
            </a:extLst>
          </p:cNvPr>
          <p:cNvSpPr txBox="1"/>
          <p:nvPr/>
        </p:nvSpPr>
        <p:spPr>
          <a:xfrm>
            <a:off x="6613910" y="1071948"/>
            <a:ext cx="5296400" cy="4524315"/>
          </a:xfrm>
          <a:prstGeom prst="rect">
            <a:avLst/>
          </a:prstGeom>
          <a:noFill/>
        </p:spPr>
        <p:txBody>
          <a:bodyPr wrap="square" rtlCol="0">
            <a:spAutoFit/>
          </a:bodyPr>
          <a:lstStyle/>
          <a:p>
            <a:r>
              <a:rPr lang="en-GB" dirty="0"/>
              <a:t>Central Lincolnshire Biodiversity Opportunity Areas.</a:t>
            </a:r>
          </a:p>
          <a:p>
            <a:endParaRPr lang="en-GB" dirty="0"/>
          </a:p>
          <a:p>
            <a:r>
              <a:rPr lang="en-GB" dirty="0"/>
              <a:t>Links to Local Plan Policies.</a:t>
            </a:r>
          </a:p>
          <a:p>
            <a:endParaRPr lang="en-GB" dirty="0"/>
          </a:p>
          <a:p>
            <a:r>
              <a:rPr lang="en-GB" dirty="0"/>
              <a:t>Identifies areas key for habitat protection, enhancement and/or creation.</a:t>
            </a:r>
          </a:p>
          <a:p>
            <a:endParaRPr lang="en-GB" dirty="0"/>
          </a:p>
          <a:p>
            <a:r>
              <a:rPr lang="en-GB" dirty="0"/>
              <a:t>Development at Heckington Fen would introduce habitats of high nature conservation value in an area currently unmapped within the Opportunity Area framework. </a:t>
            </a:r>
          </a:p>
          <a:p>
            <a:endParaRPr lang="en-GB" dirty="0"/>
          </a:p>
          <a:p>
            <a:r>
              <a:rPr lang="en-GB" dirty="0"/>
              <a:t>Increasing landscape scale habitat connectivity. In line with the ‘Lawton Principles’ of a landscape where there are </a:t>
            </a:r>
            <a:r>
              <a:rPr lang="en-GB" b="1" dirty="0"/>
              <a:t>more</a:t>
            </a:r>
            <a:r>
              <a:rPr lang="en-GB" dirty="0"/>
              <a:t> sites for nature conservation that are </a:t>
            </a:r>
            <a:r>
              <a:rPr lang="en-GB" b="1" dirty="0"/>
              <a:t>bigger</a:t>
            </a:r>
            <a:r>
              <a:rPr lang="en-GB" dirty="0"/>
              <a:t>, </a:t>
            </a:r>
            <a:r>
              <a:rPr lang="en-GB" b="1" dirty="0"/>
              <a:t>better </a:t>
            </a:r>
            <a:r>
              <a:rPr lang="en-GB" dirty="0"/>
              <a:t>and </a:t>
            </a:r>
            <a:r>
              <a:rPr lang="en-GB" b="1" dirty="0"/>
              <a:t>more joined up.</a:t>
            </a:r>
          </a:p>
        </p:txBody>
      </p:sp>
    </p:spTree>
    <p:extLst>
      <p:ext uri="{BB962C8B-B14F-4D97-AF65-F5344CB8AC3E}">
        <p14:creationId xmlns:p14="http://schemas.microsoft.com/office/powerpoint/2010/main" val="55221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Local road impacts and site access</a:t>
            </a:r>
            <a:endParaRPr lang="en-GB" sz="1100" dirty="0"/>
          </a:p>
        </p:txBody>
      </p:sp>
      <p:pic>
        <p:nvPicPr>
          <p:cNvPr id="5" name="Picture 4">
            <a:extLst>
              <a:ext uri="{FF2B5EF4-FFF2-40B4-BE49-F238E27FC236}">
                <a16:creationId xmlns:a16="http://schemas.microsoft.com/office/drawing/2014/main" id="{D6EC3F82-0B2B-41BF-C554-26F2275D82A9}"/>
              </a:ext>
            </a:extLst>
          </p:cNvPr>
          <p:cNvPicPr>
            <a:picLocks noChangeAspect="1"/>
          </p:cNvPicPr>
          <p:nvPr/>
        </p:nvPicPr>
        <p:blipFill>
          <a:blip r:embed="rId2"/>
          <a:stretch>
            <a:fillRect/>
          </a:stretch>
        </p:blipFill>
        <p:spPr>
          <a:xfrm>
            <a:off x="3318621" y="1212736"/>
            <a:ext cx="5554757" cy="4432527"/>
          </a:xfrm>
          <a:prstGeom prst="rect">
            <a:avLst/>
          </a:prstGeom>
          <a:ln>
            <a:solidFill>
              <a:schemeClr val="tx1"/>
            </a:solidFill>
          </a:ln>
        </p:spPr>
      </p:pic>
    </p:spTree>
    <p:extLst>
      <p:ext uri="{BB962C8B-B14F-4D97-AF65-F5344CB8AC3E}">
        <p14:creationId xmlns:p14="http://schemas.microsoft.com/office/powerpoint/2010/main" val="2537218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DC908EB-35F2-3898-2AE5-A9358FBCB8AB}"/>
              </a:ext>
            </a:extLst>
          </p:cNvPr>
          <p:cNvSpPr txBox="1"/>
          <p:nvPr/>
        </p:nvSpPr>
        <p:spPr>
          <a:xfrm>
            <a:off x="765717" y="356840"/>
            <a:ext cx="77418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LubalinGraphStd-Bold"/>
              </a:rPr>
              <a:t>Next Steps: Planning timeline</a:t>
            </a:r>
          </a:p>
        </p:txBody>
      </p:sp>
      <p:pic>
        <p:nvPicPr>
          <p:cNvPr id="4" name="Picture 3">
            <a:extLst>
              <a:ext uri="{FF2B5EF4-FFF2-40B4-BE49-F238E27FC236}">
                <a16:creationId xmlns:a16="http://schemas.microsoft.com/office/drawing/2014/main" id="{1E3EECAF-8A9B-9751-0C61-69B99EFB0583}"/>
              </a:ext>
            </a:extLst>
          </p:cNvPr>
          <p:cNvPicPr>
            <a:picLocks noChangeAspect="1"/>
          </p:cNvPicPr>
          <p:nvPr/>
        </p:nvPicPr>
        <p:blipFill>
          <a:blip r:embed="rId3"/>
          <a:stretch>
            <a:fillRect/>
          </a:stretch>
        </p:blipFill>
        <p:spPr>
          <a:xfrm>
            <a:off x="1514475" y="1276350"/>
            <a:ext cx="9163050" cy="4305300"/>
          </a:xfrm>
          <a:prstGeom prst="rect">
            <a:avLst/>
          </a:prstGeom>
        </p:spPr>
      </p:pic>
    </p:spTree>
    <p:extLst>
      <p:ext uri="{BB962C8B-B14F-4D97-AF65-F5344CB8AC3E}">
        <p14:creationId xmlns:p14="http://schemas.microsoft.com/office/powerpoint/2010/main" val="2599065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7AC5C0A-7D1F-4F9A-8C7B-3EBA20C5AFF3}"/>
              </a:ext>
            </a:extLst>
          </p:cNvPr>
          <p:cNvSpPr txBox="1"/>
          <p:nvPr/>
        </p:nvSpPr>
        <p:spPr>
          <a:xfrm>
            <a:off x="6694415" y="3909270"/>
            <a:ext cx="3892492" cy="584775"/>
          </a:xfrm>
          <a:prstGeom prst="rect">
            <a:avLst/>
          </a:prstGeom>
          <a:noFill/>
        </p:spPr>
        <p:txBody>
          <a:bodyPr wrap="square" rtlCol="0">
            <a:spAutoFit/>
          </a:bodyPr>
          <a:lstStyle/>
          <a:p>
            <a:r>
              <a:rPr lang="en-GB" sz="2800" dirty="0"/>
              <a:t> </a:t>
            </a:r>
            <a:r>
              <a:rPr lang="en-GB" sz="3200" dirty="0"/>
              <a:t>Any questions?</a:t>
            </a:r>
          </a:p>
        </p:txBody>
      </p:sp>
    </p:spTree>
    <p:extLst>
      <p:ext uri="{BB962C8B-B14F-4D97-AF65-F5344CB8AC3E}">
        <p14:creationId xmlns:p14="http://schemas.microsoft.com/office/powerpoint/2010/main" val="272507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6708AE-A5E8-BA67-AFFE-AC09E2F25365}"/>
              </a:ext>
            </a:extLst>
          </p:cNvPr>
          <p:cNvSpPr txBox="1"/>
          <p:nvPr/>
        </p:nvSpPr>
        <p:spPr>
          <a:xfrm>
            <a:off x="765717" y="1143336"/>
            <a:ext cx="7287714" cy="3416320"/>
          </a:xfrm>
          <a:prstGeom prst="rect">
            <a:avLst/>
          </a:prstGeom>
          <a:noFill/>
        </p:spPr>
        <p:txBody>
          <a:bodyPr wrap="square" lIns="91440" tIns="45720" rIns="91440" bIns="45720" anchor="t">
            <a:spAutoFit/>
          </a:bodyPr>
          <a:lstStyle/>
          <a:p>
            <a:r>
              <a:rPr lang="en-US" b="0" i="0" dirty="0">
                <a:solidFill>
                  <a:srgbClr val="151515"/>
                </a:solidFill>
                <a:effectLst/>
                <a:latin typeface="Open Sans"/>
                <a:ea typeface="Open Sans"/>
                <a:cs typeface="Open Sans"/>
              </a:rPr>
              <a:t>Our Solar Park </a:t>
            </a:r>
            <a:r>
              <a:rPr lang="en-US" dirty="0">
                <a:solidFill>
                  <a:srgbClr val="151515"/>
                </a:solidFill>
                <a:latin typeface="Open Sans"/>
                <a:ea typeface="Open Sans"/>
                <a:cs typeface="Open Sans"/>
              </a:rPr>
              <a:t>could contribute</a:t>
            </a:r>
            <a:r>
              <a:rPr lang="en-US" b="0" i="0" dirty="0">
                <a:solidFill>
                  <a:srgbClr val="151515"/>
                </a:solidFill>
                <a:effectLst/>
                <a:latin typeface="Open Sans"/>
                <a:ea typeface="Open Sans"/>
                <a:cs typeface="Open Sans"/>
              </a:rPr>
              <a:t> towards the UK’s ambition to </a:t>
            </a:r>
            <a:r>
              <a:rPr lang="en-US" b="1" i="0" dirty="0">
                <a:solidFill>
                  <a:srgbClr val="151515"/>
                </a:solidFill>
                <a:effectLst/>
                <a:latin typeface="Open Sans"/>
                <a:ea typeface="Open Sans"/>
                <a:cs typeface="Open Sans"/>
              </a:rPr>
              <a:t>achieve net zero </a:t>
            </a:r>
            <a:r>
              <a:rPr lang="en-US" b="0" i="0" dirty="0">
                <a:solidFill>
                  <a:srgbClr val="151515"/>
                </a:solidFill>
                <a:effectLst/>
                <a:latin typeface="Open Sans"/>
                <a:ea typeface="Open Sans"/>
                <a:cs typeface="Open Sans"/>
              </a:rPr>
              <a:t>by:</a:t>
            </a:r>
          </a:p>
          <a:p>
            <a:pPr algn="l"/>
            <a:endParaRPr lang="en-US" b="0" i="0" dirty="0">
              <a:solidFill>
                <a:srgbClr val="151515"/>
              </a:solidFill>
              <a:effectLst/>
              <a:latin typeface="Open Sans" panose="020B0606030504020204" pitchFamily="34" charset="0"/>
            </a:endParaRPr>
          </a:p>
          <a:p>
            <a:pPr marL="742950" lvl="1" indent="-285750">
              <a:buFont typeface="Arial" panose="020B0604020202020204" pitchFamily="34" charset="0"/>
              <a:buChar char="•"/>
            </a:pPr>
            <a:r>
              <a:rPr lang="en-US" b="0" i="0" dirty="0">
                <a:solidFill>
                  <a:srgbClr val="151515"/>
                </a:solidFill>
                <a:effectLst/>
                <a:latin typeface="Open Sans" panose="020B0606030504020204" pitchFamily="34" charset="0"/>
              </a:rPr>
              <a:t>Generating enough affordable green electricity to power over 100,000</a:t>
            </a:r>
            <a:r>
              <a:rPr lang="en-US" sz="1200" b="0" i="0" baseline="56000" dirty="0">
                <a:solidFill>
                  <a:srgbClr val="151515"/>
                </a:solidFill>
                <a:effectLst/>
                <a:latin typeface="Open Sans" panose="020B0606030504020204" pitchFamily="34" charset="0"/>
              </a:rPr>
              <a:t>1</a:t>
            </a:r>
            <a:r>
              <a:rPr lang="en-US" b="0" i="0" dirty="0">
                <a:solidFill>
                  <a:srgbClr val="151515"/>
                </a:solidFill>
                <a:effectLst/>
                <a:latin typeface="Open Sans" panose="020B0606030504020204" pitchFamily="34" charset="0"/>
              </a:rPr>
              <a:t> homes – reducing our dependence on imported fossil fuels</a:t>
            </a:r>
          </a:p>
          <a:p>
            <a:pPr marL="742950" lvl="1" indent="-285750">
              <a:buFont typeface="Arial" panose="020B0604020202020204" pitchFamily="34" charset="0"/>
              <a:buChar char="•"/>
            </a:pPr>
            <a:endParaRPr lang="en-US" b="0" i="0" dirty="0">
              <a:solidFill>
                <a:srgbClr val="151515"/>
              </a:solidFill>
              <a:effectLst/>
              <a:latin typeface="Open Sans" panose="020B0606030504020204" pitchFamily="34" charset="0"/>
            </a:endParaRPr>
          </a:p>
          <a:p>
            <a:pPr marL="742950" lvl="1" indent="-285750">
              <a:buFont typeface="Arial" panose="020B0604020202020204" pitchFamily="34" charset="0"/>
              <a:buChar char="•"/>
            </a:pPr>
            <a:r>
              <a:rPr lang="en-US" b="0" i="0" dirty="0">
                <a:solidFill>
                  <a:srgbClr val="151515"/>
                </a:solidFill>
                <a:effectLst/>
                <a:latin typeface="Open Sans" panose="020B0606030504020204" pitchFamily="34" charset="0"/>
              </a:rPr>
              <a:t>Storing energy – providing additional flexibility to support the growth of renewable energy</a:t>
            </a:r>
          </a:p>
          <a:p>
            <a:pPr marL="742950" lvl="1" indent="-285750">
              <a:buFont typeface="Arial" panose="020B0604020202020204" pitchFamily="34" charset="0"/>
              <a:buChar char="•"/>
            </a:pPr>
            <a:endParaRPr lang="en-US" dirty="0">
              <a:solidFill>
                <a:srgbClr val="151515"/>
              </a:solidFill>
              <a:latin typeface="Open Sans" panose="020B0606030504020204" pitchFamily="34" charset="0"/>
            </a:endParaRPr>
          </a:p>
          <a:p>
            <a:pPr marL="742950" lvl="1" indent="-285750">
              <a:buFont typeface="Arial" panose="020B0604020202020204" pitchFamily="34" charset="0"/>
              <a:buChar char="•"/>
            </a:pPr>
            <a:r>
              <a:rPr lang="en-US" b="0" i="0" dirty="0">
                <a:solidFill>
                  <a:srgbClr val="151515"/>
                </a:solidFill>
                <a:effectLst/>
                <a:latin typeface="Open Sans"/>
                <a:ea typeface="Open Sans"/>
                <a:cs typeface="Open Sans"/>
              </a:rPr>
              <a:t>Preventing more than 75,000 </a:t>
            </a:r>
            <a:r>
              <a:rPr lang="en-GB" b="0" i="0" dirty="0">
                <a:solidFill>
                  <a:srgbClr val="151515"/>
                </a:solidFill>
                <a:effectLst/>
                <a:latin typeface="Open Sans"/>
                <a:ea typeface="Open Sans"/>
                <a:cs typeface="Open Sans"/>
              </a:rPr>
              <a:t>tonnes</a:t>
            </a:r>
            <a:r>
              <a:rPr lang="en-US" b="0" i="0" dirty="0">
                <a:solidFill>
                  <a:srgbClr val="151515"/>
                </a:solidFill>
                <a:effectLst/>
                <a:latin typeface="Open Sans"/>
                <a:ea typeface="Open Sans"/>
                <a:cs typeface="Open Sans"/>
              </a:rPr>
              <a:t> of harmful CO</a:t>
            </a:r>
            <a:r>
              <a:rPr lang="en-US" sz="1050" b="0" i="0" dirty="0">
                <a:solidFill>
                  <a:srgbClr val="151515"/>
                </a:solidFill>
                <a:effectLst/>
                <a:latin typeface="Open Sans"/>
                <a:ea typeface="Open Sans"/>
                <a:cs typeface="Open Sans"/>
              </a:rPr>
              <a:t>2</a:t>
            </a:r>
            <a:r>
              <a:rPr lang="en-US" b="0" i="0" dirty="0">
                <a:solidFill>
                  <a:srgbClr val="151515"/>
                </a:solidFill>
                <a:effectLst/>
                <a:latin typeface="Open Sans"/>
                <a:ea typeface="Open Sans"/>
                <a:cs typeface="Open Sans"/>
              </a:rPr>
              <a:t> emissions per year</a:t>
            </a:r>
          </a:p>
        </p:txBody>
      </p:sp>
      <p:sp>
        <p:nvSpPr>
          <p:cNvPr id="6" name="TextBox 5">
            <a:extLst>
              <a:ext uri="{FF2B5EF4-FFF2-40B4-BE49-F238E27FC236}">
                <a16:creationId xmlns:a16="http://schemas.microsoft.com/office/drawing/2014/main" id="{65C45F60-1B62-4B3C-BDF0-A73BF1E17596}"/>
              </a:ext>
            </a:extLst>
          </p:cNvPr>
          <p:cNvSpPr txBox="1"/>
          <p:nvPr/>
        </p:nvSpPr>
        <p:spPr>
          <a:xfrm>
            <a:off x="765716" y="5345332"/>
            <a:ext cx="9426908" cy="276999"/>
          </a:xfrm>
          <a:prstGeom prst="rect">
            <a:avLst/>
          </a:prstGeom>
          <a:noFill/>
        </p:spPr>
        <p:txBody>
          <a:bodyPr wrap="square" rtlCol="0">
            <a:spAutoFit/>
          </a:bodyPr>
          <a:lstStyle/>
          <a:p>
            <a:r>
              <a:rPr lang="en-GB" sz="1200" baseline="30000" dirty="0"/>
              <a:t>1</a:t>
            </a:r>
            <a:r>
              <a:rPr lang="en-GB" sz="1200" dirty="0"/>
              <a:t> See project website for more details - https://www.ecotricity.co.uk/our-green-energy/heckington-fen-solar-park</a:t>
            </a:r>
          </a:p>
        </p:txBody>
      </p:sp>
      <p:sp>
        <p:nvSpPr>
          <p:cNvPr id="4" name="TextBox 3">
            <a:extLst>
              <a:ext uri="{FF2B5EF4-FFF2-40B4-BE49-F238E27FC236}">
                <a16:creationId xmlns:a16="http://schemas.microsoft.com/office/drawing/2014/main" id="{66F51DD5-6A21-06E0-75EF-111AB84C87CF}"/>
              </a:ext>
            </a:extLst>
          </p:cNvPr>
          <p:cNvSpPr txBox="1"/>
          <p:nvPr/>
        </p:nvSpPr>
        <p:spPr>
          <a:xfrm>
            <a:off x="765717" y="356840"/>
            <a:ext cx="675763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LubalinGraphStd-Bold"/>
              </a:rPr>
              <a:t>Our vision for Heckington Fen</a:t>
            </a:r>
          </a:p>
        </p:txBody>
      </p:sp>
    </p:spTree>
    <p:extLst>
      <p:ext uri="{BB962C8B-B14F-4D97-AF65-F5344CB8AC3E}">
        <p14:creationId xmlns:p14="http://schemas.microsoft.com/office/powerpoint/2010/main" val="911900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2B75545-7B2B-D910-1FDD-CFF4AD562F44}"/>
              </a:ext>
            </a:extLst>
          </p:cNvPr>
          <p:cNvSpPr txBox="1"/>
          <p:nvPr/>
        </p:nvSpPr>
        <p:spPr>
          <a:xfrm>
            <a:off x="765717" y="356840"/>
            <a:ext cx="705282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latin typeface="LubalinGraphStd-Bold"/>
              </a:rPr>
              <a:t>Our vision for Heckington Fen</a:t>
            </a:r>
          </a:p>
        </p:txBody>
      </p:sp>
      <p:pic>
        <p:nvPicPr>
          <p:cNvPr id="8" name="Picture 7">
            <a:extLst>
              <a:ext uri="{FF2B5EF4-FFF2-40B4-BE49-F238E27FC236}">
                <a16:creationId xmlns:a16="http://schemas.microsoft.com/office/drawing/2014/main" id="{1E2262D8-4357-F1A6-3C76-807B1CEAA95F}"/>
              </a:ext>
            </a:extLst>
          </p:cNvPr>
          <p:cNvPicPr>
            <a:picLocks noChangeAspect="1"/>
          </p:cNvPicPr>
          <p:nvPr/>
        </p:nvPicPr>
        <p:blipFill rotWithShape="1">
          <a:blip r:embed="rId2"/>
          <a:srcRect r="2650"/>
          <a:stretch/>
        </p:blipFill>
        <p:spPr>
          <a:xfrm>
            <a:off x="994318" y="1151377"/>
            <a:ext cx="4607320" cy="4555245"/>
          </a:xfrm>
          <a:prstGeom prst="rect">
            <a:avLst/>
          </a:prstGeom>
        </p:spPr>
      </p:pic>
      <p:sp>
        <p:nvSpPr>
          <p:cNvPr id="9" name="TextBox 8">
            <a:extLst>
              <a:ext uri="{FF2B5EF4-FFF2-40B4-BE49-F238E27FC236}">
                <a16:creationId xmlns:a16="http://schemas.microsoft.com/office/drawing/2014/main" id="{88E43EFA-43D6-C431-0849-3CC03280C573}"/>
              </a:ext>
            </a:extLst>
          </p:cNvPr>
          <p:cNvSpPr txBox="1"/>
          <p:nvPr/>
        </p:nvSpPr>
        <p:spPr>
          <a:xfrm>
            <a:off x="6282243" y="1143336"/>
            <a:ext cx="5210673" cy="3742762"/>
          </a:xfrm>
          <a:prstGeom prst="rect">
            <a:avLst/>
          </a:prstGeom>
        </p:spPr>
        <p:txBody>
          <a:bodyPr vert="horz" lIns="91440" tIns="45720" rIns="91440" bIns="45720" rtlCol="0" anchor="t">
            <a:noAutofit/>
          </a:bodyPr>
          <a:lstStyle/>
          <a:p>
            <a:pPr>
              <a:lnSpc>
                <a:spcPct val="90000"/>
              </a:lnSpc>
              <a:spcAft>
                <a:spcPts val="600"/>
              </a:spcAft>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Heckington Fen will </a:t>
            </a:r>
            <a:r>
              <a:rPr lang="en-US" sz="1400" b="1" i="0" dirty="0">
                <a:effectLst/>
                <a:latin typeface="Open Sans" panose="020B0606030504020204" pitchFamily="34" charset="0"/>
                <a:ea typeface="Open Sans" panose="020B0606030504020204" pitchFamily="34" charset="0"/>
                <a:cs typeface="Open Sans" panose="020B0606030504020204" pitchFamily="34" charset="0"/>
              </a:rPr>
              <a:t>support the local economy </a:t>
            </a:r>
            <a:r>
              <a:rPr lang="en-US" sz="1400" b="0" i="0" dirty="0">
                <a:effectLst/>
                <a:latin typeface="Open Sans" panose="020B0606030504020204" pitchFamily="34" charset="0"/>
                <a:ea typeface="Open Sans" panose="020B0606030504020204" pitchFamily="34" charset="0"/>
                <a:cs typeface="Open Sans" panose="020B0606030504020204" pitchFamily="34" charset="0"/>
              </a:rPr>
              <a:t>by:</a:t>
            </a:r>
          </a:p>
          <a:p>
            <a:pPr indent="-228600">
              <a:lnSpc>
                <a:spcPct val="90000"/>
              </a:lnSpc>
              <a:spcAft>
                <a:spcPts val="600"/>
              </a:spcAft>
              <a:buFont typeface="Arial" panose="020B0604020202020204" pitchFamily="34" charset="0"/>
              <a:buChar char="•"/>
            </a:pPr>
            <a:endParaRPr lang="en-US" sz="14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Creating jobs and supply chain opportunities</a:t>
            </a: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Giving farmers an additional source of income, protecting the agricultural industry for future generations</a:t>
            </a: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Adding business rates of over £1m per year to North Kesteven District Council</a:t>
            </a:r>
          </a:p>
          <a:p>
            <a:pPr indent="-228600">
              <a:lnSpc>
                <a:spcPct val="90000"/>
              </a:lnSpc>
              <a:spcAft>
                <a:spcPts val="600"/>
              </a:spcAft>
              <a:buFont typeface="Arial" panose="020B0604020202020204" pitchFamily="34" charset="0"/>
              <a:buChar char="•"/>
            </a:pPr>
            <a:endParaRPr lang="en-US" sz="1400" b="0" i="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600"/>
              </a:spcAft>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The Project will </a:t>
            </a:r>
            <a:r>
              <a:rPr lang="en-US" sz="1400" b="1" i="0" dirty="0">
                <a:effectLst/>
                <a:latin typeface="Open Sans" panose="020B0606030504020204" pitchFamily="34" charset="0"/>
                <a:ea typeface="Open Sans" panose="020B0606030504020204" pitchFamily="34" charset="0"/>
                <a:cs typeface="Open Sans" panose="020B0606030504020204" pitchFamily="34" charset="0"/>
              </a:rPr>
              <a:t>enhance the local environment</a:t>
            </a:r>
            <a:r>
              <a:rPr lang="en-US" sz="1400" b="0" i="0" dirty="0">
                <a:effectLst/>
                <a:latin typeface="Open Sans" panose="020B0606030504020204" pitchFamily="34" charset="0"/>
                <a:ea typeface="Open Sans" panose="020B0606030504020204" pitchFamily="34" charset="0"/>
                <a:cs typeface="Open Sans" panose="020B0606030504020204" pitchFamily="34" charset="0"/>
              </a:rPr>
              <a:t>. We will:</a:t>
            </a:r>
          </a:p>
          <a:p>
            <a:pPr indent="-228600">
              <a:lnSpc>
                <a:spcPct val="90000"/>
              </a:lnSpc>
              <a:spcAft>
                <a:spcPts val="600"/>
              </a:spcAft>
              <a:buFont typeface="Arial" panose="020B0604020202020204" pitchFamily="34" charset="0"/>
              <a:buChar char="•"/>
            </a:pPr>
            <a:endParaRPr lang="en-US" sz="1400" b="0" i="0" dirty="0">
              <a:effectLst/>
              <a:latin typeface="Open Sans" panose="020B0606030504020204" pitchFamily="34" charset="0"/>
              <a:ea typeface="Open Sans" panose="020B0606030504020204" pitchFamily="34" charset="0"/>
              <a:cs typeface="Open Sans" panose="020B0606030504020204" pitchFamily="34" charset="0"/>
            </a:endParaRP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Create additional wildlife habitat</a:t>
            </a: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Plant and manage new hedgerows</a:t>
            </a:r>
          </a:p>
          <a:p>
            <a:pPr marL="285750" indent="-228600">
              <a:lnSpc>
                <a:spcPct val="90000"/>
              </a:lnSpc>
              <a:spcAft>
                <a:spcPts val="600"/>
              </a:spcAft>
              <a:buFont typeface="Arial" panose="020B0604020202020204" pitchFamily="34" charset="0"/>
              <a:buChar char="•"/>
            </a:pPr>
            <a:r>
              <a:rPr lang="en-US" sz="1400" dirty="0">
                <a:latin typeface="Open Sans"/>
                <a:ea typeface="Open Sans"/>
                <a:cs typeface="Open Sans"/>
              </a:rPr>
              <a:t>Reinforce boundary planting</a:t>
            </a:r>
          </a:p>
          <a:p>
            <a:pPr marL="285750" indent="-228600">
              <a:lnSpc>
                <a:spcPct val="90000"/>
              </a:lnSpc>
              <a:spcAft>
                <a:spcPts val="600"/>
              </a:spcAft>
              <a:buFont typeface="Arial" panose="020B0604020202020204" pitchFamily="34" charset="0"/>
              <a:buChar char="•"/>
            </a:pPr>
            <a:r>
              <a:rPr lang="en-US" sz="1400" b="0" i="0" dirty="0">
                <a:effectLst/>
                <a:latin typeface="Open Sans"/>
                <a:ea typeface="Open Sans"/>
                <a:cs typeface="Open Sans"/>
              </a:rPr>
              <a:t>Establish habitat corridors, helping </a:t>
            </a:r>
            <a:r>
              <a:rPr lang="en-US" sz="1400" dirty="0">
                <a:latin typeface="Open Sans"/>
                <a:ea typeface="Open Sans"/>
                <a:cs typeface="Open Sans"/>
              </a:rPr>
              <a:t>wildlife</a:t>
            </a:r>
            <a:r>
              <a:rPr lang="en-US" sz="1400" b="0" i="0" dirty="0">
                <a:effectLst/>
                <a:latin typeface="Open Sans"/>
                <a:ea typeface="Open Sans"/>
                <a:cs typeface="Open Sans"/>
              </a:rPr>
              <a:t> thrive</a:t>
            </a:r>
          </a:p>
          <a:p>
            <a:pPr marL="285750" indent="-228600">
              <a:lnSpc>
                <a:spcPct val="90000"/>
              </a:lnSpc>
              <a:spcAft>
                <a:spcPts val="600"/>
              </a:spcAft>
              <a:buFont typeface="Arial" panose="020B0604020202020204" pitchFamily="34" charset="0"/>
              <a:buChar char="•"/>
            </a:pPr>
            <a:r>
              <a:rPr lang="en-US" sz="1400" b="0" i="0" dirty="0">
                <a:effectLst/>
                <a:latin typeface="Open Sans" panose="020B0606030504020204" pitchFamily="34" charset="0"/>
                <a:ea typeface="Open Sans" panose="020B0606030504020204" pitchFamily="34" charset="0"/>
                <a:cs typeface="Open Sans" panose="020B0606030504020204" pitchFamily="34" charset="0"/>
              </a:rPr>
              <a:t>Offer a new permissive path over 4km that links to the existing footpath in the area</a:t>
            </a:r>
          </a:p>
        </p:txBody>
      </p:sp>
    </p:spTree>
    <p:extLst>
      <p:ext uri="{BB962C8B-B14F-4D97-AF65-F5344CB8AC3E}">
        <p14:creationId xmlns:p14="http://schemas.microsoft.com/office/powerpoint/2010/main" val="41424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3" y="1374991"/>
            <a:ext cx="7287714" cy="2862322"/>
          </a:xfrm>
          <a:prstGeom prst="rect">
            <a:avLst/>
          </a:prstGeom>
          <a:noFill/>
        </p:spPr>
        <p:txBody>
          <a:bodyPr wrap="square" lIns="91440" tIns="45720" rIns="91440" bIns="45720" anchor="t">
            <a:spAutoFit/>
          </a:bodyPr>
          <a:lstStyle/>
          <a:p>
            <a:pPr lvl="1"/>
            <a:endParaRPr lang="en-US" dirty="0">
              <a:solidFill>
                <a:srgbClr val="151515"/>
              </a:solidFill>
              <a:latin typeface="Open Sans" panose="020B0606030504020204" pitchFamily="34" charset="0"/>
            </a:endParaRPr>
          </a:p>
          <a:p>
            <a:pPr lvl="1"/>
            <a:r>
              <a:rPr lang="en-US" b="0" i="0" dirty="0">
                <a:solidFill>
                  <a:srgbClr val="151515"/>
                </a:solidFill>
                <a:effectLst/>
                <a:latin typeface="Open Sans" panose="020B0606030504020204" pitchFamily="34" charset="0"/>
              </a:rPr>
              <a:t>It is increasingly </a:t>
            </a:r>
            <a:r>
              <a:rPr lang="en-US" b="0" i="0" dirty="0" err="1">
                <a:solidFill>
                  <a:srgbClr val="151515"/>
                </a:solidFill>
                <a:effectLst/>
                <a:latin typeface="Open Sans" panose="020B0606030504020204" pitchFamily="34" charset="0"/>
              </a:rPr>
              <a:t>recognised</a:t>
            </a:r>
            <a:r>
              <a:rPr lang="en-US" b="0" i="0" dirty="0">
                <a:solidFill>
                  <a:srgbClr val="151515"/>
                </a:solidFill>
                <a:effectLst/>
                <a:latin typeface="Open Sans" panose="020B0606030504020204" pitchFamily="34" charset="0"/>
              </a:rPr>
              <a:t> tha</a:t>
            </a:r>
            <a:r>
              <a:rPr lang="en-US" dirty="0">
                <a:solidFill>
                  <a:srgbClr val="151515"/>
                </a:solidFill>
                <a:latin typeface="Open Sans" panose="020B0606030504020204" pitchFamily="34" charset="0"/>
              </a:rPr>
              <a:t>t we are facing three key challenges linked to the natural environment:</a:t>
            </a:r>
            <a:endParaRPr lang="en-US" b="0" i="0" dirty="0">
              <a:solidFill>
                <a:srgbClr val="151515"/>
              </a:solidFill>
              <a:effectLst/>
              <a:latin typeface="Open Sans" panose="020B0606030504020204" pitchFamily="34" charset="0"/>
            </a:endParaRPr>
          </a:p>
          <a:p>
            <a:pPr marL="742950" lvl="1" indent="-285750">
              <a:buFont typeface="Arial" panose="020B0604020202020204" pitchFamily="34" charset="0"/>
              <a:buChar char="•"/>
            </a:pPr>
            <a:endParaRPr lang="en-US" b="0" i="0" dirty="0">
              <a:solidFill>
                <a:srgbClr val="151515"/>
              </a:solidFill>
              <a:effectLst/>
              <a:latin typeface="Open Sans" panose="020B0606030504020204" pitchFamily="34" charset="0"/>
            </a:endParaRPr>
          </a:p>
          <a:p>
            <a:pPr marL="742950" lvl="1" indent="-285750">
              <a:buFont typeface="Arial" panose="020B0604020202020204" pitchFamily="34" charset="0"/>
              <a:buChar char="•"/>
            </a:pPr>
            <a:r>
              <a:rPr lang="en-US" dirty="0">
                <a:solidFill>
                  <a:srgbClr val="151515"/>
                </a:solidFill>
                <a:latin typeface="Open Sans" panose="020B0606030504020204" pitchFamily="34" charset="0"/>
              </a:rPr>
              <a:t>The impacts of a changing climate</a:t>
            </a:r>
          </a:p>
          <a:p>
            <a:pPr marL="742950" lvl="1" indent="-285750">
              <a:buFont typeface="Arial" panose="020B0604020202020204" pitchFamily="34" charset="0"/>
              <a:buChar char="•"/>
            </a:pPr>
            <a:endParaRPr lang="en-US" dirty="0">
              <a:solidFill>
                <a:srgbClr val="151515"/>
              </a:solidFill>
              <a:latin typeface="Open Sans" panose="020B0606030504020204" pitchFamily="34" charset="0"/>
            </a:endParaRPr>
          </a:p>
          <a:p>
            <a:pPr marL="742950" lvl="1" indent="-285750">
              <a:buFont typeface="Arial" panose="020B0604020202020204" pitchFamily="34" charset="0"/>
              <a:buChar char="•"/>
            </a:pPr>
            <a:r>
              <a:rPr lang="en-US" dirty="0">
                <a:solidFill>
                  <a:srgbClr val="151515"/>
                </a:solidFill>
                <a:latin typeface="Open Sans" panose="020B0606030504020204" pitchFamily="34" charset="0"/>
              </a:rPr>
              <a:t>The impacts of declines in biodiversity, and </a:t>
            </a:r>
          </a:p>
          <a:p>
            <a:pPr marL="742950" lvl="1" indent="-285750">
              <a:buFont typeface="Arial" panose="020B0604020202020204" pitchFamily="34" charset="0"/>
              <a:buChar char="•"/>
            </a:pPr>
            <a:endParaRPr lang="en-US" dirty="0">
              <a:solidFill>
                <a:srgbClr val="151515"/>
              </a:solidFill>
              <a:latin typeface="Open Sans" panose="020B0606030504020204" pitchFamily="34" charset="0"/>
            </a:endParaRPr>
          </a:p>
          <a:p>
            <a:pPr marL="742950" lvl="1" indent="-285750">
              <a:buFont typeface="Arial" panose="020B0604020202020204" pitchFamily="34" charset="0"/>
              <a:buChar char="•"/>
            </a:pPr>
            <a:r>
              <a:rPr lang="en-US" dirty="0">
                <a:solidFill>
                  <a:srgbClr val="151515"/>
                </a:solidFill>
                <a:latin typeface="Open Sans" panose="020B0606030504020204" pitchFamily="34" charset="0"/>
              </a:rPr>
              <a:t>The increasing need to strengthen the connections between people and the natural world.</a:t>
            </a:r>
            <a:endParaRPr lang="en-US" b="0" i="0" dirty="0">
              <a:solidFill>
                <a:srgbClr val="151515"/>
              </a:solidFill>
              <a:effectLst/>
              <a:latin typeface="Open Sans"/>
              <a:ea typeface="Open Sans"/>
              <a:cs typeface="Open Sans"/>
            </a:endParaRPr>
          </a:p>
        </p:txBody>
      </p:sp>
    </p:spTree>
    <p:extLst>
      <p:ext uri="{BB962C8B-B14F-4D97-AF65-F5344CB8AC3E}">
        <p14:creationId xmlns:p14="http://schemas.microsoft.com/office/powerpoint/2010/main" val="118193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Biodiversity</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242363"/>
            <a:ext cx="7287714" cy="4247317"/>
          </a:xfrm>
          <a:prstGeom prst="rect">
            <a:avLst/>
          </a:prstGeom>
          <a:noFill/>
        </p:spPr>
        <p:txBody>
          <a:bodyPr wrap="square" lIns="91440" tIns="45720" rIns="91440" bIns="45720" anchor="t">
            <a:spAutoFit/>
          </a:bodyPr>
          <a:lstStyle/>
          <a:p>
            <a:pPr lvl="1"/>
            <a:endParaRPr lang="en-US" dirty="0">
              <a:solidFill>
                <a:srgbClr val="151515"/>
              </a:solidFill>
              <a:latin typeface="Open Sans" panose="020B0606030504020204" pitchFamily="34" charset="0"/>
            </a:endParaRPr>
          </a:p>
          <a:p>
            <a:pPr lvl="1"/>
            <a:r>
              <a:rPr lang="en-US" b="0" i="0" dirty="0">
                <a:solidFill>
                  <a:srgbClr val="151515"/>
                </a:solidFill>
                <a:effectLst/>
                <a:latin typeface="Open Sans" panose="020B0606030504020204" pitchFamily="34" charset="0"/>
              </a:rPr>
              <a:t>The UK’s State of Nature Report shows that the UK’s Biodiversity is declining at an alarming rate:</a:t>
            </a:r>
          </a:p>
          <a:p>
            <a:pPr lvl="1"/>
            <a:endParaRPr lang="en-US" b="0" i="0" dirty="0">
              <a:solidFill>
                <a:srgbClr val="151515"/>
              </a:solidFill>
              <a:effectLst/>
              <a:latin typeface="Open Sans" panose="020B0606030504020204" pitchFamily="34" charset="0"/>
            </a:endParaRPr>
          </a:p>
          <a:p>
            <a:pPr marL="742950" lvl="1" indent="-285750">
              <a:buFont typeface="Arial" panose="020B0604020202020204" pitchFamily="34" charset="0"/>
              <a:buChar char="•"/>
            </a:pPr>
            <a:r>
              <a:rPr lang="en-US" dirty="0">
                <a:solidFill>
                  <a:srgbClr val="151515"/>
                </a:solidFill>
                <a:latin typeface="Open Sans" panose="020B0606030504020204" pitchFamily="34" charset="0"/>
              </a:rPr>
              <a:t>60% decline in biodiversity across the UK since the 1970s</a:t>
            </a:r>
          </a:p>
          <a:p>
            <a:pPr lvl="1"/>
            <a:endParaRPr lang="en-US" dirty="0">
              <a:solidFill>
                <a:srgbClr val="151515"/>
              </a:solidFill>
              <a:latin typeface="Open Sans" panose="020B0606030504020204" pitchFamily="34" charset="0"/>
            </a:endParaRPr>
          </a:p>
          <a:p>
            <a:pPr marL="742950" lvl="1" indent="-285750">
              <a:buFont typeface="Arial" panose="020B0604020202020204" pitchFamily="34" charset="0"/>
              <a:buChar char="•"/>
            </a:pPr>
            <a:r>
              <a:rPr lang="en-GB" dirty="0">
                <a:solidFill>
                  <a:srgbClr val="151515"/>
                </a:solidFill>
                <a:latin typeface="Open Sans" panose="020B0606030504020204" pitchFamily="34" charset="0"/>
              </a:rPr>
              <a:t>15% of species in the UK are facing extinction </a:t>
            </a:r>
          </a:p>
          <a:p>
            <a:pPr marL="742950" lvl="1" indent="-285750">
              <a:buFont typeface="Arial" panose="020B0604020202020204" pitchFamily="34" charset="0"/>
              <a:buChar char="•"/>
            </a:pPr>
            <a:endParaRPr lang="en-GB" dirty="0">
              <a:solidFill>
                <a:srgbClr val="151515"/>
              </a:solidFill>
              <a:latin typeface="Open Sans" panose="020B0606030504020204" pitchFamily="34" charset="0"/>
            </a:endParaRPr>
          </a:p>
          <a:p>
            <a:pPr marL="742950" lvl="1" indent="-285750">
              <a:buFont typeface="Arial" panose="020B0604020202020204" pitchFamily="34" charset="0"/>
              <a:buChar char="•"/>
            </a:pPr>
            <a:r>
              <a:rPr lang="en-GB" dirty="0">
                <a:solidFill>
                  <a:srgbClr val="151515"/>
                </a:solidFill>
                <a:latin typeface="Open Sans" panose="020B0606030504020204" pitchFamily="34" charset="0"/>
              </a:rPr>
              <a:t>Declines are due to several factors including pesticide use and habitat loss</a:t>
            </a:r>
          </a:p>
          <a:p>
            <a:pPr lvl="1"/>
            <a:endParaRPr lang="en-US" dirty="0">
              <a:solidFill>
                <a:srgbClr val="151515"/>
              </a:solidFill>
              <a:latin typeface="Open Sans" panose="020B0606030504020204" pitchFamily="34" charset="0"/>
            </a:endParaRPr>
          </a:p>
          <a:p>
            <a:pPr lvl="1"/>
            <a:r>
              <a:rPr lang="en-GB" dirty="0">
                <a:solidFill>
                  <a:srgbClr val="151515"/>
                </a:solidFill>
                <a:latin typeface="Open Sans" panose="020B0606030504020204" pitchFamily="34" charset="0"/>
              </a:rPr>
              <a:t>Well-designed and well-managed solar parks can help address these declines. Making “</a:t>
            </a:r>
            <a:r>
              <a:rPr lang="en-GB" i="1" dirty="0">
                <a:solidFill>
                  <a:srgbClr val="151515"/>
                </a:solidFill>
                <a:latin typeface="Open Sans" panose="020B0606030504020204" pitchFamily="34" charset="0"/>
              </a:rPr>
              <a:t>a significant contribution to both local and national biodiversity targets</a:t>
            </a:r>
            <a:r>
              <a:rPr lang="en-GB" dirty="0">
                <a:solidFill>
                  <a:srgbClr val="151515"/>
                </a:solidFill>
                <a:latin typeface="Open Sans" panose="020B0606030504020204" pitchFamily="34" charset="0"/>
              </a:rPr>
              <a:t>” whilst delivering clean, affordable energy. (Tony Juniper, Chair of Natural England) </a:t>
            </a:r>
          </a:p>
        </p:txBody>
      </p:sp>
      <p:pic>
        <p:nvPicPr>
          <p:cNvPr id="4" name="Picture 3">
            <a:extLst>
              <a:ext uri="{FF2B5EF4-FFF2-40B4-BE49-F238E27FC236}">
                <a16:creationId xmlns:a16="http://schemas.microsoft.com/office/drawing/2014/main" id="{2BE24447-7FAB-4C3A-744B-DC734713902E}"/>
              </a:ext>
            </a:extLst>
          </p:cNvPr>
          <p:cNvPicPr>
            <a:picLocks noChangeAspect="1"/>
          </p:cNvPicPr>
          <p:nvPr/>
        </p:nvPicPr>
        <p:blipFill>
          <a:blip r:embed="rId2"/>
          <a:stretch>
            <a:fillRect/>
          </a:stretch>
        </p:blipFill>
        <p:spPr>
          <a:xfrm rot="19815506">
            <a:off x="8509712" y="542884"/>
            <a:ext cx="1846625" cy="2531851"/>
          </a:xfrm>
          <a:prstGeom prst="rect">
            <a:avLst/>
          </a:prstGeom>
          <a:solidFill>
            <a:schemeClr val="tx1"/>
          </a:solidFill>
        </p:spPr>
      </p:pic>
      <p:pic>
        <p:nvPicPr>
          <p:cNvPr id="7" name="Picture 6">
            <a:extLst>
              <a:ext uri="{FF2B5EF4-FFF2-40B4-BE49-F238E27FC236}">
                <a16:creationId xmlns:a16="http://schemas.microsoft.com/office/drawing/2014/main" id="{84EB7466-4F2B-F88E-3244-587A33D34B4B}"/>
              </a:ext>
            </a:extLst>
          </p:cNvPr>
          <p:cNvPicPr>
            <a:picLocks noChangeAspect="1"/>
          </p:cNvPicPr>
          <p:nvPr/>
        </p:nvPicPr>
        <p:blipFill>
          <a:blip r:embed="rId3"/>
          <a:stretch>
            <a:fillRect/>
          </a:stretch>
        </p:blipFill>
        <p:spPr>
          <a:xfrm rot="1348238">
            <a:off x="9329901" y="2799573"/>
            <a:ext cx="1907687" cy="2672080"/>
          </a:xfrm>
          <a:prstGeom prst="rect">
            <a:avLst/>
          </a:prstGeom>
          <a:ln>
            <a:solidFill>
              <a:schemeClr val="tx1"/>
            </a:solidFill>
          </a:ln>
        </p:spPr>
      </p:pic>
    </p:spTree>
    <p:extLst>
      <p:ext uri="{BB962C8B-B14F-4D97-AF65-F5344CB8AC3E}">
        <p14:creationId xmlns:p14="http://schemas.microsoft.com/office/powerpoint/2010/main" val="3267029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7190" y="321760"/>
            <a:ext cx="6000851" cy="5632311"/>
          </a:xfrm>
          <a:prstGeom prst="rect">
            <a:avLst/>
          </a:prstGeom>
        </p:spPr>
        <p:txBody>
          <a:bodyPr wrap="square">
            <a:spAutoFit/>
          </a:bodyPr>
          <a:lstStyle/>
          <a:p>
            <a:r>
              <a:rPr lang="en-GB" sz="3200" b="1" dirty="0">
                <a:latin typeface="LubalinGraphStd-Bold" panose="02000803030000020004" pitchFamily="50" charset="0"/>
              </a:rPr>
              <a:t>Ecological and Ornithological Assessments</a:t>
            </a:r>
          </a:p>
          <a:p>
            <a:endParaRPr lang="en-GB" sz="1400" b="1" dirty="0">
              <a:latin typeface="LubalinGraphStd-Bold" panose="02000803030000020004" pitchFamily="50" charset="0"/>
            </a:endParaRPr>
          </a:p>
          <a:p>
            <a:endParaRPr lang="en-GB" sz="1600" dirty="0">
              <a:latin typeface="Open Sans" panose="020B0606030504020204" pitchFamily="34" charset="0"/>
              <a:ea typeface="Open Sans" panose="020B0606030504020204" pitchFamily="34" charset="0"/>
              <a:cs typeface="Open Sans" panose="020B0606030504020204" pitchFamily="34" charset="0"/>
            </a:endParaRPr>
          </a:p>
          <a:p>
            <a:r>
              <a:rPr lang="en-GB" sz="1600" dirty="0">
                <a:latin typeface="Open Sans" panose="020B0606030504020204" pitchFamily="34" charset="0"/>
                <a:ea typeface="Open Sans" panose="020B0606030504020204" pitchFamily="34" charset="0"/>
                <a:cs typeface="Open Sans" panose="020B0606030504020204" pitchFamily="34" charset="0"/>
              </a:rPr>
              <a:t>Our surveys of the site sit within a wider suite of </a:t>
            </a:r>
          </a:p>
          <a:p>
            <a:r>
              <a:rPr lang="en-GB" sz="1600" dirty="0">
                <a:latin typeface="Open Sans" panose="020B0606030504020204" pitchFamily="34" charset="0"/>
                <a:ea typeface="Open Sans" panose="020B0606030504020204" pitchFamily="34" charset="0"/>
                <a:cs typeface="Open Sans" panose="020B0606030504020204" pitchFamily="34" charset="0"/>
              </a:rPr>
              <a:t>assessments including:</a:t>
            </a:r>
            <a:endParaRPr lang="en-US" sz="1600" dirty="0">
              <a:latin typeface="Open Sans" panose="020B0606030504020204" pitchFamily="34" charset="0"/>
              <a:ea typeface="Open Sans" panose="020B0606030504020204" pitchFamily="34" charset="0"/>
              <a:cs typeface="Open Sans" panose="020B0606030504020204" pitchFamily="34" charset="0"/>
            </a:endParaRP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Landscape and Visual</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Residential Amenity</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Hydrology, Hydrogeology, Flood Risk and Drainage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Cultural Heritage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Socio-economic</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Noise and Vibration</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Climate Change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Transport and Access</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Air Quality</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Land Use and Agriculture</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Glint and Glare, and</a:t>
            </a:r>
          </a:p>
          <a:p>
            <a:pPr marL="285750" indent="-285750">
              <a:buFont typeface="Arial" panose="020B0604020202020204" pitchFamily="34" charset="0"/>
              <a:buChar char="•"/>
            </a:pPr>
            <a:r>
              <a:rPr lang="en-GB" sz="1600" dirty="0">
                <a:latin typeface="Open Sans" panose="020B0606030504020204" pitchFamily="34" charset="0"/>
                <a:ea typeface="Open Sans" panose="020B0606030504020204" pitchFamily="34" charset="0"/>
                <a:cs typeface="Open Sans" panose="020B0606030504020204" pitchFamily="34" charset="0"/>
              </a:rPr>
              <a:t>Miscellaneous Issues </a:t>
            </a:r>
          </a:p>
          <a:p>
            <a:endParaRPr lang="en-GB"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a:p>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799A2F1D-6AD1-4DAF-81AF-01F91731F36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50770" y="1748024"/>
            <a:ext cx="5400000" cy="36076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A7ACD78-A9C0-4204-8710-53D141211FBF}"/>
              </a:ext>
            </a:extLst>
          </p:cNvPr>
          <p:cNvSpPr txBox="1"/>
          <p:nvPr/>
        </p:nvSpPr>
        <p:spPr>
          <a:xfrm>
            <a:off x="6507895" y="1378692"/>
            <a:ext cx="6094602" cy="369332"/>
          </a:xfrm>
          <a:prstGeom prst="rect">
            <a:avLst/>
          </a:prstGeom>
          <a:noFill/>
        </p:spPr>
        <p:txBody>
          <a:bodyPr wrap="square">
            <a:spAutoFit/>
          </a:bodyPr>
          <a:lstStyle/>
          <a:p>
            <a:r>
              <a:rPr lang="en-GB" b="0" i="0" dirty="0">
                <a:solidFill>
                  <a:srgbClr val="000000"/>
                </a:solidFill>
                <a:effectLst/>
                <a:latin typeface="Times New Roman" panose="02020603050405020304" pitchFamily="18" charset="0"/>
              </a:rPr>
              <a:t> </a:t>
            </a:r>
            <a:r>
              <a:rPr lang="en-GB" b="1" i="0" u="none" strike="noStrike" dirty="0">
                <a:solidFill>
                  <a:srgbClr val="000000"/>
                </a:solidFill>
                <a:effectLst/>
                <a:latin typeface="Calibri" panose="020F0502020204030204" pitchFamily="34" charset="0"/>
              </a:rPr>
              <a:t>North-west of site looking North</a:t>
            </a:r>
            <a:r>
              <a:rPr lang="en-GB" b="0" i="0" dirty="0">
                <a:solidFill>
                  <a:srgbClr val="000000"/>
                </a:solidFill>
                <a:effectLst/>
                <a:latin typeface="Calibri" panose="020F0502020204030204" pitchFamily="34" charset="0"/>
              </a:rPr>
              <a:t>​</a:t>
            </a:r>
            <a:endParaRPr lang="en-GB" dirty="0"/>
          </a:p>
        </p:txBody>
      </p:sp>
    </p:spTree>
    <p:extLst>
      <p:ext uri="{BB962C8B-B14F-4D97-AF65-F5344CB8AC3E}">
        <p14:creationId xmlns:p14="http://schemas.microsoft.com/office/powerpoint/2010/main" val="409290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Heckington Fen Solar Park: Following the Mitigation Hierarchy</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15612" y="1374991"/>
            <a:ext cx="10805827" cy="1754326"/>
          </a:xfrm>
          <a:prstGeom prst="rect">
            <a:avLst/>
          </a:prstGeom>
          <a:noFill/>
        </p:spPr>
        <p:txBody>
          <a:bodyPr wrap="square" lIns="91440" tIns="45720" rIns="91440" bIns="45720" anchor="t">
            <a:spAutoFit/>
          </a:bodyPr>
          <a:lstStyle/>
          <a:p>
            <a:pPr lvl="1"/>
            <a:endParaRPr lang="en-US" dirty="0">
              <a:solidFill>
                <a:srgbClr val="151515"/>
              </a:solidFill>
              <a:latin typeface="Open Sans" panose="020B0606030504020204" pitchFamily="34" charset="0"/>
            </a:endParaRPr>
          </a:p>
          <a:p>
            <a:pPr lvl="1"/>
            <a:r>
              <a:rPr lang="en-GB" dirty="0">
                <a:solidFill>
                  <a:srgbClr val="151515"/>
                </a:solidFill>
                <a:latin typeface="Open Sans" panose="020B0606030504020204" pitchFamily="34" charset="0"/>
              </a:rPr>
              <a:t>We’ve undertaken a combination of desktop studies and ecological surveys with the aim to identify the potential effects of the development on the nature conservation value of the site. </a:t>
            </a:r>
          </a:p>
          <a:p>
            <a:pPr lvl="1"/>
            <a:endParaRPr lang="en-GB" dirty="0">
              <a:solidFill>
                <a:srgbClr val="151515"/>
              </a:solidFill>
              <a:latin typeface="Open Sans" panose="020B0606030504020204" pitchFamily="34" charset="0"/>
            </a:endParaRPr>
          </a:p>
          <a:p>
            <a:pPr lvl="1"/>
            <a:r>
              <a:rPr lang="en-GB" dirty="0">
                <a:solidFill>
                  <a:srgbClr val="151515"/>
                </a:solidFill>
                <a:latin typeface="Open Sans" panose="020B0606030504020204" pitchFamily="34" charset="0"/>
              </a:rPr>
              <a:t>We’ve then looked to design the site to avoid these effects wherever possible. Where we’ve been unable to avoid these impacts, we’ve designed mitigation measures to limit our impacts.</a:t>
            </a:r>
          </a:p>
        </p:txBody>
      </p:sp>
      <p:pic>
        <p:nvPicPr>
          <p:cNvPr id="4" name="Picture 3">
            <a:extLst>
              <a:ext uri="{FF2B5EF4-FFF2-40B4-BE49-F238E27FC236}">
                <a16:creationId xmlns:a16="http://schemas.microsoft.com/office/drawing/2014/main" id="{BD849134-5257-EFA5-17DE-4E6B24547565}"/>
              </a:ext>
            </a:extLst>
          </p:cNvPr>
          <p:cNvPicPr>
            <a:picLocks noChangeAspect="1"/>
          </p:cNvPicPr>
          <p:nvPr/>
        </p:nvPicPr>
        <p:blipFill>
          <a:blip r:embed="rId2"/>
          <a:stretch>
            <a:fillRect/>
          </a:stretch>
        </p:blipFill>
        <p:spPr>
          <a:xfrm>
            <a:off x="3215469" y="3429000"/>
            <a:ext cx="5761062" cy="1726239"/>
          </a:xfrm>
          <a:prstGeom prst="rect">
            <a:avLst/>
          </a:prstGeom>
          <a:ln>
            <a:solidFill>
              <a:schemeClr val="tx1"/>
            </a:solidFill>
          </a:ln>
        </p:spPr>
      </p:pic>
      <p:sp>
        <p:nvSpPr>
          <p:cNvPr id="5" name="TextBox 4">
            <a:extLst>
              <a:ext uri="{FF2B5EF4-FFF2-40B4-BE49-F238E27FC236}">
                <a16:creationId xmlns:a16="http://schemas.microsoft.com/office/drawing/2014/main" id="{6672E3B2-1BFC-FEC4-D2A6-8A2B3CE1A9C3}"/>
              </a:ext>
            </a:extLst>
          </p:cNvPr>
          <p:cNvSpPr txBox="1"/>
          <p:nvPr/>
        </p:nvSpPr>
        <p:spPr>
          <a:xfrm>
            <a:off x="3148794" y="5155239"/>
            <a:ext cx="2385589" cy="261610"/>
          </a:xfrm>
          <a:prstGeom prst="rect">
            <a:avLst/>
          </a:prstGeom>
          <a:noFill/>
        </p:spPr>
        <p:txBody>
          <a:bodyPr wrap="none" rtlCol="0">
            <a:spAutoFit/>
          </a:bodyPr>
          <a:lstStyle/>
          <a:p>
            <a:r>
              <a:rPr lang="en-GB" sz="1100" i="1" dirty="0"/>
              <a:t>Source: BSBI (2023) Little Book of BNG</a:t>
            </a:r>
          </a:p>
        </p:txBody>
      </p:sp>
    </p:spTree>
    <p:extLst>
      <p:ext uri="{BB962C8B-B14F-4D97-AF65-F5344CB8AC3E}">
        <p14:creationId xmlns:p14="http://schemas.microsoft.com/office/powerpoint/2010/main" val="2187370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227" y="251597"/>
            <a:ext cx="11322590" cy="584775"/>
          </a:xfrm>
          <a:prstGeom prst="rect">
            <a:avLst/>
          </a:prstGeom>
          <a:noFill/>
          <a:ln>
            <a:noFill/>
          </a:ln>
        </p:spPr>
        <p:txBody>
          <a:bodyPr wrap="square">
            <a:spAutoFit/>
          </a:bodyPr>
          <a:lstStyle/>
          <a:p>
            <a:r>
              <a:rPr lang="en-GB" sz="3200" b="1" dirty="0">
                <a:latin typeface="LubalinGraphStd-Bold" panose="02000803030000020004" pitchFamily="50" charset="0"/>
              </a:rPr>
              <a:t>What We’ve Found: Designated Sites</a:t>
            </a:r>
            <a:endParaRPr lang="en-GB" sz="1100" dirty="0"/>
          </a:p>
        </p:txBody>
      </p:sp>
      <p:sp>
        <p:nvSpPr>
          <p:cNvPr id="2" name="TextBox 1">
            <a:extLst>
              <a:ext uri="{FF2B5EF4-FFF2-40B4-BE49-F238E27FC236}">
                <a16:creationId xmlns:a16="http://schemas.microsoft.com/office/drawing/2014/main" id="{B436676D-EEF9-6AAA-3741-84A61C06E532}"/>
              </a:ext>
            </a:extLst>
          </p:cNvPr>
          <p:cNvSpPr txBox="1"/>
          <p:nvPr/>
        </p:nvSpPr>
        <p:spPr>
          <a:xfrm>
            <a:off x="705453" y="1009231"/>
            <a:ext cx="7287714" cy="4424224"/>
          </a:xfrm>
          <a:prstGeom prst="rect">
            <a:avLst/>
          </a:prstGeom>
          <a:noFill/>
        </p:spPr>
        <p:txBody>
          <a:bodyPr wrap="square" lIns="91440" tIns="45720" rIns="91440" bIns="45720" anchor="t">
            <a:spAutoFit/>
          </a:bodyPr>
          <a:lstStyle/>
          <a:p>
            <a:pPr lvl="1"/>
            <a:endParaRPr lang="en-US" dirty="0">
              <a:solidFill>
                <a:srgbClr val="151515"/>
              </a:solidFill>
              <a:latin typeface="Open Sans" panose="020B0606030504020204" pitchFamily="34" charset="0"/>
            </a:endParaRPr>
          </a:p>
          <a:p>
            <a:pPr>
              <a:lnSpc>
                <a:spcPct val="107000"/>
              </a:lnSpc>
              <a:spcAft>
                <a:spcPts val="800"/>
              </a:spcAft>
            </a:pPr>
            <a:r>
              <a:rPr lang="en-GB" b="1" dirty="0">
                <a:solidFill>
                  <a:srgbClr val="151515"/>
                </a:solidFill>
                <a:latin typeface="Open Sans" panose="020B0606030504020204" pitchFamily="34" charset="0"/>
              </a:rPr>
              <a:t>The Energy Park</a:t>
            </a:r>
          </a:p>
          <a:p>
            <a:pPr>
              <a:lnSpc>
                <a:spcPct val="107000"/>
              </a:lnSpc>
              <a:spcAft>
                <a:spcPts val="800"/>
              </a:spcAft>
            </a:pPr>
            <a:r>
              <a:rPr lang="en-GB" dirty="0">
                <a:solidFill>
                  <a:srgbClr val="151515"/>
                </a:solidFill>
                <a:latin typeface="Open Sans" panose="020B0606030504020204" pitchFamily="34" charset="0"/>
              </a:rPr>
              <a:t>There are no designated sites of international, national or local importance within or adjacent to the Energy Park Site. There is one Local Wildlife Site, The South Forty Foot Drain, which will be crossed by the Off-Site Grid Connection.</a:t>
            </a:r>
          </a:p>
          <a:p>
            <a:pPr>
              <a:lnSpc>
                <a:spcPct val="107000"/>
              </a:lnSpc>
              <a:spcAft>
                <a:spcPts val="800"/>
              </a:spcAft>
            </a:pPr>
            <a:endParaRPr lang="en-GB" dirty="0">
              <a:solidFill>
                <a:srgbClr val="151515"/>
              </a:solidFill>
              <a:latin typeface="Open Sans" panose="020B0606030504020204" pitchFamily="34" charset="0"/>
            </a:endParaRPr>
          </a:p>
          <a:p>
            <a:pPr>
              <a:lnSpc>
                <a:spcPct val="107000"/>
              </a:lnSpc>
              <a:spcAft>
                <a:spcPts val="800"/>
              </a:spcAft>
            </a:pPr>
            <a:r>
              <a:rPr lang="en-GB" b="1" dirty="0">
                <a:solidFill>
                  <a:srgbClr val="151515"/>
                </a:solidFill>
                <a:latin typeface="Open Sans" panose="020B0606030504020204" pitchFamily="34" charset="0"/>
              </a:rPr>
              <a:t>The Wider Landscape</a:t>
            </a:r>
          </a:p>
          <a:p>
            <a:pPr>
              <a:lnSpc>
                <a:spcPct val="107000"/>
              </a:lnSpc>
              <a:spcAft>
                <a:spcPts val="800"/>
              </a:spcAft>
            </a:pPr>
            <a:r>
              <a:rPr lang="en-GB" dirty="0">
                <a:solidFill>
                  <a:srgbClr val="151515"/>
                </a:solidFill>
                <a:latin typeface="Open Sans" panose="020B0606030504020204" pitchFamily="34" charset="0"/>
              </a:rPr>
              <a:t>The Wash is the closest internationally important site situated approximately 16km to the East of the Energy Park (SAC/SPA/Ramsar).</a:t>
            </a:r>
          </a:p>
          <a:p>
            <a:pPr>
              <a:lnSpc>
                <a:spcPct val="107000"/>
              </a:lnSpc>
              <a:spcAft>
                <a:spcPts val="800"/>
              </a:spcAft>
            </a:pPr>
            <a:r>
              <a:rPr lang="en-GB" dirty="0">
                <a:solidFill>
                  <a:srgbClr val="151515"/>
                </a:solidFill>
                <a:latin typeface="Open Sans" panose="020B0606030504020204" pitchFamily="34" charset="0"/>
              </a:rPr>
              <a:t>Horbling Fen Site of Special Scientific Interest (SSSI) is located 11km from the energy park.</a:t>
            </a:r>
          </a:p>
        </p:txBody>
      </p:sp>
      <p:pic>
        <p:nvPicPr>
          <p:cNvPr id="4" name="Picture 3">
            <a:extLst>
              <a:ext uri="{FF2B5EF4-FFF2-40B4-BE49-F238E27FC236}">
                <a16:creationId xmlns:a16="http://schemas.microsoft.com/office/drawing/2014/main" id="{73689E16-D64B-4AF1-263D-DF590AA26B2D}"/>
              </a:ext>
            </a:extLst>
          </p:cNvPr>
          <p:cNvPicPr>
            <a:picLocks noChangeAspect="1"/>
          </p:cNvPicPr>
          <p:nvPr/>
        </p:nvPicPr>
        <p:blipFill>
          <a:blip r:embed="rId2"/>
          <a:stretch>
            <a:fillRect/>
          </a:stretch>
        </p:blipFill>
        <p:spPr>
          <a:xfrm>
            <a:off x="7993167" y="1656260"/>
            <a:ext cx="3816577" cy="3283604"/>
          </a:xfrm>
          <a:prstGeom prst="rect">
            <a:avLst/>
          </a:prstGeom>
          <a:ln>
            <a:solidFill>
              <a:schemeClr val="tx1"/>
            </a:solidFill>
          </a:ln>
        </p:spPr>
      </p:pic>
      <p:sp>
        <p:nvSpPr>
          <p:cNvPr id="5" name="TextBox 4">
            <a:extLst>
              <a:ext uri="{FF2B5EF4-FFF2-40B4-BE49-F238E27FC236}">
                <a16:creationId xmlns:a16="http://schemas.microsoft.com/office/drawing/2014/main" id="{8F71EF77-424F-3516-4311-71D29123EE06}"/>
              </a:ext>
            </a:extLst>
          </p:cNvPr>
          <p:cNvSpPr txBox="1"/>
          <p:nvPr/>
        </p:nvSpPr>
        <p:spPr>
          <a:xfrm>
            <a:off x="7911294" y="4940130"/>
            <a:ext cx="1818126" cy="261610"/>
          </a:xfrm>
          <a:prstGeom prst="rect">
            <a:avLst/>
          </a:prstGeom>
          <a:noFill/>
        </p:spPr>
        <p:txBody>
          <a:bodyPr wrap="none" rtlCol="0">
            <a:spAutoFit/>
          </a:bodyPr>
          <a:lstStyle/>
          <a:p>
            <a:r>
              <a:rPr lang="en-GB" sz="1100" i="1" dirty="0"/>
              <a:t>Source: DEFRA Magic.gov.uk</a:t>
            </a:r>
          </a:p>
        </p:txBody>
      </p:sp>
    </p:spTree>
    <p:extLst>
      <p:ext uri="{BB962C8B-B14F-4D97-AF65-F5344CB8AC3E}">
        <p14:creationId xmlns:p14="http://schemas.microsoft.com/office/powerpoint/2010/main" val="214081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619</TotalTime>
  <Words>1501</Words>
  <Application>Microsoft Office PowerPoint</Application>
  <PresentationFormat>Widescreen</PresentationFormat>
  <Paragraphs>167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LubalinGraphStd-Bold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Slide/Video</dc:title>
  <dc:creator>Kathryn Adams</dc:creator>
  <cp:lastModifiedBy>Laura White</cp:lastModifiedBy>
  <cp:revision>485</cp:revision>
  <dcterms:created xsi:type="dcterms:W3CDTF">2019-06-25T15:14:51Z</dcterms:created>
  <dcterms:modified xsi:type="dcterms:W3CDTF">2023-09-21T10:42:05Z</dcterms:modified>
</cp:coreProperties>
</file>